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8"/>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5" d="100"/>
          <a:sy n="85" d="100"/>
        </p:scale>
        <p:origin x="-56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38762C-2FC2-1E40-BA7E-2F06A2AAD5C8}" type="datetimeFigureOut">
              <a:rPr lang="en-US" smtClean="0"/>
              <a:t>1/15/13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7DF799-5B55-EF41-87B2-957E34A1A3AD}" type="slidenum">
              <a:rPr lang="en-US" smtClean="0"/>
              <a:t>‹#›</a:t>
            </a:fld>
            <a:endParaRPr lang="en-US"/>
          </a:p>
        </p:txBody>
      </p:sp>
    </p:spTree>
    <p:extLst>
      <p:ext uri="{BB962C8B-B14F-4D97-AF65-F5344CB8AC3E}">
        <p14:creationId xmlns:p14="http://schemas.microsoft.com/office/powerpoint/2010/main" val="415346453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7DF799-5B55-EF41-87B2-957E34A1A3AD}" type="slidenum">
              <a:rPr lang="en-US" smtClean="0"/>
              <a:t>5</a:t>
            </a:fld>
            <a:endParaRPr lang="en-US"/>
          </a:p>
        </p:txBody>
      </p:sp>
    </p:spTree>
    <p:extLst>
      <p:ext uri="{BB962C8B-B14F-4D97-AF65-F5344CB8AC3E}">
        <p14:creationId xmlns:p14="http://schemas.microsoft.com/office/powerpoint/2010/main" val="1500002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C47802-02AC-1142-950D-296AB1E436FC}" type="datetimeFigureOut">
              <a:rPr lang="en-US" smtClean="0"/>
              <a:t>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5D308-B057-B04C-8A79-CA11D0DC48C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C47802-02AC-1142-950D-296AB1E436FC}" type="datetimeFigureOut">
              <a:rPr lang="en-US" smtClean="0"/>
              <a:t>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5D308-B057-B04C-8A79-CA11D0DC48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C47802-02AC-1142-950D-296AB1E436FC}" type="datetimeFigureOut">
              <a:rPr lang="en-US" smtClean="0"/>
              <a:t>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5D308-B057-B04C-8A79-CA11D0DC48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C47802-02AC-1142-950D-296AB1E436FC}" type="datetimeFigureOut">
              <a:rPr lang="en-US" smtClean="0"/>
              <a:t>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5D308-B057-B04C-8A79-CA11D0DC48C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C47802-02AC-1142-950D-296AB1E436FC}" type="datetimeFigureOut">
              <a:rPr lang="en-US" smtClean="0"/>
              <a:t>1/15/13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25D308-B057-B04C-8A79-CA11D0DC48C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C47802-02AC-1142-950D-296AB1E436FC}" type="datetimeFigureOut">
              <a:rPr lang="en-US" smtClean="0"/>
              <a:t>1/15/13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5D308-B057-B04C-8A79-CA11D0DC48C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C47802-02AC-1142-950D-296AB1E436FC}" type="datetimeFigureOut">
              <a:rPr lang="en-US" smtClean="0"/>
              <a:t>1/15/13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25D308-B057-B04C-8A79-CA11D0DC48C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C47802-02AC-1142-950D-296AB1E436FC}" type="datetimeFigureOut">
              <a:rPr lang="en-US" smtClean="0"/>
              <a:t>1/15/13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25D308-B057-B04C-8A79-CA11D0DC48C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C47802-02AC-1142-950D-296AB1E436FC}" type="datetimeFigureOut">
              <a:rPr lang="en-US" smtClean="0"/>
              <a:t>1/15/13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25D308-B057-B04C-8A79-CA11D0DC48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C47802-02AC-1142-950D-296AB1E436FC}" type="datetimeFigureOut">
              <a:rPr lang="en-US" smtClean="0"/>
              <a:t>1/15/13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5D308-B057-B04C-8A79-CA11D0DC48C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C47802-02AC-1142-950D-296AB1E436FC}" type="datetimeFigureOut">
              <a:rPr lang="en-US" smtClean="0"/>
              <a:t>1/15/13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25D308-B057-B04C-8A79-CA11D0DC48C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BC47802-02AC-1142-950D-296AB1E436FC}" type="datetimeFigureOut">
              <a:rPr lang="en-US" smtClean="0"/>
              <a:t>1/15/13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625D308-B057-B04C-8A79-CA11D0DC48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ouis-xiv.de/index.php?id=31"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4" Type="http://schemas.openxmlformats.org/officeDocument/2006/relationships/hyperlink" Target="http://www.britannica.com/EBchecked/topic/336625/Leopold-I" TargetMode="External"/><Relationship Id="rId5" Type="http://schemas.openxmlformats.org/officeDocument/2006/relationships/image" Target="../media/image14.jpeg"/><Relationship Id="rId1" Type="http://schemas.openxmlformats.org/officeDocument/2006/relationships/slideLayout" Target="../slideLayouts/slideLayout2.xml"/><Relationship Id="rId2" Type="http://schemas.openxmlformats.org/officeDocument/2006/relationships/hyperlink" Target="http://www.factmonster.com/encyclopedia/people/william-iii-king-england-scotland-ireland.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panishsuccession.n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www.nndb.com/people/404/000086146/" TargetMode="External"/><Relationship Id="rId5" Type="http://schemas.openxmlformats.org/officeDocument/2006/relationships/image" Target="../media/image3.jpeg"/><Relationship Id="rId6"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hyperlink" Target="http://www.articlemyriad.com/consequences-effects-thirty-years-wa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helatinlibrary.com/imperialism/notes/louisxiv.html" TargetMode="External"/><Relationship Id="rId3"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Jean_Le_Pautre" TargetMode="External"/><Relationship Id="rId4" Type="http://schemas.openxmlformats.org/officeDocument/2006/relationships/hyperlink" Target="http://en.wikipedia.org/wiki/Charles_Le_Brun" TargetMode="External"/><Relationship Id="rId5" Type="http://schemas.openxmlformats.org/officeDocument/2006/relationships/hyperlink" Target="http://en.wikipedia.org/wiki/Jean_Racine" TargetMode="External"/><Relationship Id="rId6" Type="http://schemas.openxmlformats.org/officeDocument/2006/relationships/hyperlink" Target="http://en.wikipedia.org/wiki/Moli%C3%A8re"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hyperlink" Target="http://www.britannica.com/EBchecked/topic/349403/Francois-Michel-Le-Tellier-marquis-de-Louvois" TargetMode="External"/><Relationship Id="rId4" Type="http://schemas.openxmlformats.org/officeDocument/2006/relationships/image" Target="../media/image11.jpeg"/><Relationship Id="rId5" Type="http://schemas.openxmlformats.org/officeDocument/2006/relationships/image" Target="../media/image12.jpeg"/><Relationship Id="rId1" Type="http://schemas.openxmlformats.org/officeDocument/2006/relationships/slideLayout" Target="../slideLayouts/slideLayout2.xml"/><Relationship Id="rId2" Type="http://schemas.openxmlformats.org/officeDocument/2006/relationships/hyperlink" Target="http://www.nndb.com/people/310/000087049/"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ouis-xiv.de/index.php?id=31"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Ch.17 State building and absolutism France</a:t>
            </a:r>
            <a:endParaRPr lang="en-US" dirty="0"/>
          </a:p>
        </p:txBody>
      </p:sp>
      <p:sp>
        <p:nvSpPr>
          <p:cNvPr id="3" name="Subtitle 2"/>
          <p:cNvSpPr>
            <a:spLocks noGrp="1"/>
          </p:cNvSpPr>
          <p:nvPr>
            <p:ph type="subTitle" idx="1"/>
          </p:nvPr>
        </p:nvSpPr>
        <p:spPr>
          <a:xfrm>
            <a:off x="1371600" y="3429000"/>
            <a:ext cx="6400800" cy="1198964"/>
          </a:xfrm>
        </p:spPr>
        <p:txBody>
          <a:bodyPr>
            <a:normAutofit/>
          </a:bodyPr>
          <a:lstStyle/>
          <a:p>
            <a:r>
              <a:rPr lang="en-US" dirty="0" smtClean="0"/>
              <a:t>Roy BenDavid </a:t>
            </a:r>
          </a:p>
          <a:p>
            <a:r>
              <a:rPr lang="en-US" dirty="0" smtClean="0"/>
              <a:t>Per.5</a:t>
            </a:r>
            <a:endParaRPr lang="en-US" dirty="0"/>
          </a:p>
        </p:txBody>
      </p:sp>
    </p:spTree>
    <p:extLst>
      <p:ext uri="{BB962C8B-B14F-4D97-AF65-F5344CB8AC3E}">
        <p14:creationId xmlns:p14="http://schemas.microsoft.com/office/powerpoint/2010/main" val="2680988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Foreign Affairs</a:t>
            </a:r>
            <a:endParaRPr lang="en-US" dirty="0"/>
          </a:p>
        </p:txBody>
      </p:sp>
      <p:sp>
        <p:nvSpPr>
          <p:cNvPr id="3" name="Content Placeholder 2"/>
          <p:cNvSpPr>
            <a:spLocks noGrp="1"/>
          </p:cNvSpPr>
          <p:nvPr>
            <p:ph idx="1"/>
          </p:nvPr>
        </p:nvSpPr>
        <p:spPr/>
        <p:txBody>
          <a:bodyPr>
            <a:normAutofit lnSpcReduction="10000"/>
          </a:bodyPr>
          <a:lstStyle/>
          <a:p>
            <a:r>
              <a:rPr lang="en-US" dirty="0" smtClean="0"/>
              <a:t>Louis had aspirations to expand the outer reaches of the French borders to a size that was never seen before</a:t>
            </a:r>
          </a:p>
          <a:p>
            <a:endParaRPr lang="en-US" dirty="0" smtClean="0"/>
          </a:p>
          <a:p>
            <a:r>
              <a:rPr lang="en-US" dirty="0" smtClean="0"/>
              <a:t>He was constantly pushed by Marquis of </a:t>
            </a:r>
            <a:r>
              <a:rPr lang="en-US" dirty="0" err="1" smtClean="0"/>
              <a:t>Louivois</a:t>
            </a:r>
            <a:r>
              <a:rPr lang="en-US" dirty="0" smtClean="0"/>
              <a:t> to go into war. This greatly affected the way that the rest of Europe saw him.</a:t>
            </a:r>
          </a:p>
          <a:p>
            <a:endParaRPr lang="en-US" dirty="0"/>
          </a:p>
          <a:p>
            <a:r>
              <a:rPr lang="en-US" dirty="0" smtClean="0"/>
              <a:t>The way Louis took about Foreign affairs would lead to war and tension with the rest of Europe for a large amount of time.</a:t>
            </a:r>
          </a:p>
          <a:p>
            <a:endParaRPr lang="en-US" dirty="0"/>
          </a:p>
          <a:p>
            <a:r>
              <a:rPr lang="en-US" dirty="0" smtClean="0"/>
              <a:t>To learn more about his foreign affairs </a:t>
            </a:r>
            <a:r>
              <a:rPr lang="en-US" dirty="0" smtClean="0">
                <a:hlinkClick r:id="rId2"/>
              </a:rPr>
              <a:t>Click Here</a:t>
            </a:r>
            <a:endParaRPr lang="en-US" dirty="0"/>
          </a:p>
        </p:txBody>
      </p:sp>
    </p:spTree>
    <p:extLst>
      <p:ext uri="{BB962C8B-B14F-4D97-AF65-F5344CB8AC3E}">
        <p14:creationId xmlns:p14="http://schemas.microsoft.com/office/powerpoint/2010/main" val="788144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Military Tension</a:t>
            </a:r>
            <a:endParaRPr lang="en-US" dirty="0"/>
          </a:p>
        </p:txBody>
      </p:sp>
      <p:sp>
        <p:nvSpPr>
          <p:cNvPr id="3" name="Content Placeholder 2"/>
          <p:cNvSpPr>
            <a:spLocks noGrp="1"/>
          </p:cNvSpPr>
          <p:nvPr>
            <p:ph idx="1"/>
          </p:nvPr>
        </p:nvSpPr>
        <p:spPr/>
        <p:txBody>
          <a:bodyPr/>
          <a:lstStyle/>
          <a:p>
            <a:r>
              <a:rPr lang="en-US" dirty="0" smtClean="0"/>
              <a:t>Louis had just come off of a completely failure in war during the years from 1672-1678. Eventually in the 1680’s he began to loose the land that he gained in the Peace of Westphalia. And after these looses he was forced to fire Marquis of </a:t>
            </a:r>
            <a:r>
              <a:rPr lang="en-US" dirty="0" err="1" smtClean="0"/>
              <a:t>Louvois</a:t>
            </a:r>
            <a:r>
              <a:rPr lang="en-US" dirty="0" smtClean="0"/>
              <a:t>.</a:t>
            </a:r>
          </a:p>
          <a:p>
            <a:r>
              <a:rPr lang="en-US" dirty="0" smtClean="0"/>
              <a:t>All this losses plus the growing strength of his </a:t>
            </a:r>
            <a:r>
              <a:rPr lang="en-US" dirty="0" err="1" smtClean="0"/>
              <a:t>oppenents</a:t>
            </a:r>
            <a:r>
              <a:rPr lang="en-US" dirty="0" smtClean="0"/>
              <a:t> led to a time between great military tension between Louis XIV and the rest of Europe. Louis XIV was able to form a growing army during the 1690’s the situation would lead to war.</a:t>
            </a:r>
          </a:p>
        </p:txBody>
      </p:sp>
    </p:spTree>
    <p:extLst>
      <p:ext uri="{BB962C8B-B14F-4D97-AF65-F5344CB8AC3E}">
        <p14:creationId xmlns:p14="http://schemas.microsoft.com/office/powerpoint/2010/main" val="3635739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Louis XIV’s main opponents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1258094"/>
              </p:ext>
            </p:extLst>
          </p:nvPr>
        </p:nvGraphicFramePr>
        <p:xfrm>
          <a:off x="0" y="4000196"/>
          <a:ext cx="3343008" cy="2824956"/>
        </p:xfrm>
        <a:graphic>
          <a:graphicData uri="http://schemas.openxmlformats.org/drawingml/2006/table">
            <a:tbl>
              <a:tblPr firstRow="1" bandRow="1">
                <a:tableStyleId>{5C22544A-7EE6-4342-B048-85BDC9FD1C3A}</a:tableStyleId>
              </a:tblPr>
              <a:tblGrid>
                <a:gridCol w="3343008"/>
              </a:tblGrid>
              <a:tr h="2824956">
                <a:tc>
                  <a:txBody>
                    <a:bodyPr/>
                    <a:lstStyle/>
                    <a:p>
                      <a:r>
                        <a:rPr lang="en-US" dirty="0" smtClean="0"/>
                        <a:t>William III of the United Province</a:t>
                      </a:r>
                      <a:r>
                        <a:rPr lang="en-US" baseline="0" dirty="0" smtClean="0"/>
                        <a:t> and England</a:t>
                      </a:r>
                      <a:endParaRPr lang="en-US" sz="1400" baseline="0" dirty="0" smtClean="0">
                        <a:solidFill>
                          <a:srgbClr val="292934"/>
                        </a:solidFill>
                      </a:endParaRPr>
                    </a:p>
                    <a:p>
                      <a:endParaRPr lang="en-US" sz="1400" baseline="0" dirty="0" smtClean="0">
                        <a:solidFill>
                          <a:srgbClr val="292934"/>
                        </a:solidFill>
                      </a:endParaRPr>
                    </a:p>
                    <a:p>
                      <a:r>
                        <a:rPr lang="en-US" sz="1400" baseline="0" dirty="0" smtClean="0">
                          <a:solidFill>
                            <a:srgbClr val="292934"/>
                          </a:solidFill>
                        </a:rPr>
                        <a:t>Even in the begging William had always tried to appose the aspirations of Louis XIV, and always he was a threat to Louis, but when William took control of the English army he became a threat to everything that Louis had stood for and with his increased army he was able to place a huge threat on Louis</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91244290"/>
              </p:ext>
            </p:extLst>
          </p:nvPr>
        </p:nvGraphicFramePr>
        <p:xfrm>
          <a:off x="5196989" y="4000196"/>
          <a:ext cx="3240819" cy="2824956"/>
        </p:xfrm>
        <a:graphic>
          <a:graphicData uri="http://schemas.openxmlformats.org/drawingml/2006/table">
            <a:tbl>
              <a:tblPr firstRow="1" bandRow="1">
                <a:tableStyleId>{5C22544A-7EE6-4342-B048-85BDC9FD1C3A}</a:tableStyleId>
              </a:tblPr>
              <a:tblGrid>
                <a:gridCol w="3240819"/>
              </a:tblGrid>
              <a:tr h="2824956">
                <a:tc>
                  <a:txBody>
                    <a:bodyPr/>
                    <a:lstStyle/>
                    <a:p>
                      <a:r>
                        <a:rPr lang="en-US" dirty="0" smtClean="0"/>
                        <a:t>Emperor</a:t>
                      </a:r>
                      <a:r>
                        <a:rPr lang="en-US" baseline="0" dirty="0" smtClean="0"/>
                        <a:t> Leopold of the Holy Roman Empire</a:t>
                      </a:r>
                    </a:p>
                    <a:p>
                      <a:endParaRPr lang="en-US" baseline="0" dirty="0" smtClean="0"/>
                    </a:p>
                    <a:p>
                      <a:r>
                        <a:rPr lang="en-US" sz="1400" baseline="0" dirty="0" smtClean="0">
                          <a:solidFill>
                            <a:srgbClr val="292934"/>
                          </a:solidFill>
                        </a:rPr>
                        <a:t>Leopold also always apposed Louis and with the entire Holy </a:t>
                      </a:r>
                      <a:r>
                        <a:rPr lang="en-US" sz="1400" baseline="0" dirty="0" err="1" smtClean="0">
                          <a:solidFill>
                            <a:srgbClr val="292934"/>
                          </a:solidFill>
                        </a:rPr>
                        <a:t>Romen</a:t>
                      </a:r>
                      <a:r>
                        <a:rPr lang="en-US" sz="1400" baseline="0" dirty="0" smtClean="0">
                          <a:solidFill>
                            <a:srgbClr val="292934"/>
                          </a:solidFill>
                        </a:rPr>
                        <a:t> Empire ( Even during its down fall) he posed a great threat to the French army. </a:t>
                      </a:r>
                      <a:r>
                        <a:rPr lang="en-US" sz="1400" baseline="0" dirty="0" err="1" smtClean="0">
                          <a:solidFill>
                            <a:srgbClr val="292934"/>
                          </a:solidFill>
                        </a:rPr>
                        <a:t>Espically</a:t>
                      </a:r>
                      <a:r>
                        <a:rPr lang="en-US" sz="1400" baseline="0" dirty="0" smtClean="0">
                          <a:solidFill>
                            <a:srgbClr val="292934"/>
                          </a:solidFill>
                        </a:rPr>
                        <a:t> when he joined forces with William III and other European Generals he was had enough power to take Louis.</a:t>
                      </a:r>
                    </a:p>
                  </a:txBody>
                  <a:tcPr/>
                </a:tc>
              </a:tr>
            </a:tbl>
          </a:graphicData>
        </a:graphic>
      </p:graphicFrame>
      <p:pic>
        <p:nvPicPr>
          <p:cNvPr id="6" name="Picture 5" descr="imgres-15.jpeg">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035" y="1743405"/>
            <a:ext cx="1748392" cy="2060907"/>
          </a:xfrm>
          <a:prstGeom prst="rect">
            <a:avLst/>
          </a:prstGeom>
        </p:spPr>
      </p:pic>
      <p:pic>
        <p:nvPicPr>
          <p:cNvPr id="7" name="Picture 6" descr="en-emperor-leopold1.jpeg">
            <a:hlinkClick r:id="rId4"/>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04270" y="1574346"/>
            <a:ext cx="1632335" cy="2229966"/>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4018665548"/>
              </p:ext>
            </p:extLst>
          </p:nvPr>
        </p:nvGraphicFramePr>
        <p:xfrm>
          <a:off x="2174172" y="2612529"/>
          <a:ext cx="1938549" cy="457200"/>
        </p:xfrm>
        <a:graphic>
          <a:graphicData uri="http://schemas.openxmlformats.org/drawingml/2006/table">
            <a:tbl>
              <a:tblPr firstRow="1" bandRow="1">
                <a:tableStyleId>{5C22544A-7EE6-4342-B048-85BDC9FD1C3A}</a:tableStyleId>
              </a:tblPr>
              <a:tblGrid>
                <a:gridCol w="1938549"/>
              </a:tblGrid>
              <a:tr h="320405">
                <a:tc>
                  <a:txBody>
                    <a:bodyPr/>
                    <a:lstStyle/>
                    <a:p>
                      <a:r>
                        <a:rPr lang="en-US" sz="1200" dirty="0" smtClean="0"/>
                        <a:t>Click on</a:t>
                      </a:r>
                      <a:r>
                        <a:rPr lang="en-US" sz="1200" baseline="0" dirty="0" smtClean="0"/>
                        <a:t> Pic to learn more</a:t>
                      </a:r>
                      <a:endParaRPr lang="en-US" sz="1200" dirty="0"/>
                    </a:p>
                  </a:txBody>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798810279"/>
              </p:ext>
            </p:extLst>
          </p:nvPr>
        </p:nvGraphicFramePr>
        <p:xfrm>
          <a:off x="3902835" y="1767840"/>
          <a:ext cx="2301435" cy="370840"/>
        </p:xfrm>
        <a:graphic>
          <a:graphicData uri="http://schemas.openxmlformats.org/drawingml/2006/table">
            <a:tbl>
              <a:tblPr firstRow="1" bandRow="1">
                <a:tableStyleId>{5C22544A-7EE6-4342-B048-85BDC9FD1C3A}</a:tableStyleId>
              </a:tblPr>
              <a:tblGrid>
                <a:gridCol w="2301435"/>
              </a:tblGrid>
              <a:tr h="370840">
                <a:tc>
                  <a:txBody>
                    <a:bodyPr/>
                    <a:lstStyle/>
                    <a:p>
                      <a:r>
                        <a:rPr lang="en-US" sz="1200" dirty="0" smtClean="0"/>
                        <a:t>Click on Pic to learn more</a:t>
                      </a:r>
                      <a:endParaRPr lang="en-US" sz="1200" dirty="0"/>
                    </a:p>
                  </a:txBody>
                  <a:tcPr/>
                </a:tc>
              </a:tr>
            </a:tbl>
          </a:graphicData>
        </a:graphic>
      </p:graphicFrame>
    </p:spTree>
    <p:extLst>
      <p:ext uri="{BB962C8B-B14F-4D97-AF65-F5344CB8AC3E}">
        <p14:creationId xmlns:p14="http://schemas.microsoft.com/office/powerpoint/2010/main" val="3772902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War for the Spanish Succession</a:t>
            </a:r>
            <a:endParaRPr lang="en-US" dirty="0"/>
          </a:p>
        </p:txBody>
      </p:sp>
      <p:sp>
        <p:nvSpPr>
          <p:cNvPr id="3" name="Content Placeholder 2"/>
          <p:cNvSpPr>
            <a:spLocks noGrp="1"/>
          </p:cNvSpPr>
          <p:nvPr>
            <p:ph idx="1"/>
          </p:nvPr>
        </p:nvSpPr>
        <p:spPr/>
        <p:txBody>
          <a:bodyPr/>
          <a:lstStyle/>
          <a:p>
            <a:r>
              <a:rPr lang="en-US" dirty="0" smtClean="0"/>
              <a:t>When the succession for the Spanish throne became open Charles chose was Philip Louis XIV grandson, and when Louis refused to compromise with Charles in 1701 William III and Emperor Leopold formed a grand alliance.</a:t>
            </a:r>
          </a:p>
          <a:p>
            <a:endParaRPr lang="en-US" dirty="0"/>
          </a:p>
          <a:p>
            <a:r>
              <a:rPr lang="en-US" dirty="0" smtClean="0"/>
              <a:t>War over Spain had begun not only in Europe but overseas, terrible famines in 1709 hampered the French army.</a:t>
            </a:r>
          </a:p>
          <a:p>
            <a:endParaRPr lang="en-US" dirty="0"/>
          </a:p>
          <a:p>
            <a:r>
              <a:rPr lang="en-US" dirty="0" smtClean="0"/>
              <a:t>French looses led to the Peace of Utrecht 1713-1714 the war was a overall loss for the French</a:t>
            </a:r>
          </a:p>
          <a:p>
            <a:r>
              <a:rPr lang="en-US" dirty="0" smtClean="0"/>
              <a:t>To learn more </a:t>
            </a:r>
            <a:r>
              <a:rPr lang="en-US" dirty="0" smtClean="0">
                <a:hlinkClick r:id="rId2"/>
              </a:rPr>
              <a:t>click here </a:t>
            </a:r>
            <a:endParaRPr lang="en-US" dirty="0"/>
          </a:p>
        </p:txBody>
      </p:sp>
    </p:spTree>
    <p:extLst>
      <p:ext uri="{BB962C8B-B14F-4D97-AF65-F5344CB8AC3E}">
        <p14:creationId xmlns:p14="http://schemas.microsoft.com/office/powerpoint/2010/main" val="2892252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Louis XIV’s Legacy </a:t>
            </a:r>
            <a:endParaRPr lang="en-US" dirty="0"/>
          </a:p>
        </p:txBody>
      </p:sp>
      <p:sp>
        <p:nvSpPr>
          <p:cNvPr id="3" name="Content Placeholder 2"/>
          <p:cNvSpPr>
            <a:spLocks noGrp="1"/>
          </p:cNvSpPr>
          <p:nvPr>
            <p:ph idx="1"/>
          </p:nvPr>
        </p:nvSpPr>
        <p:spPr/>
        <p:txBody>
          <a:bodyPr/>
          <a:lstStyle/>
          <a:p>
            <a:r>
              <a:rPr lang="en-US" dirty="0" smtClean="0"/>
              <a:t>The downfall of the war of Spanish succession played a huge role in the downfall of Louis XIV, by the year 1715 the central government played a bigger role than it ever had in years.</a:t>
            </a:r>
          </a:p>
          <a:p>
            <a:endParaRPr lang="en-US" dirty="0"/>
          </a:p>
          <a:p>
            <a:r>
              <a:rPr lang="en-US" dirty="0" smtClean="0"/>
              <a:t>Overall Louis XIV’s reign was a model for monarchs all over Europe. His absolute monarchy would be attempted again but not to the same success that Louis had. His patronage his decision they all were copied all throughout Europe but none were the same as what Louis did</a:t>
            </a:r>
          </a:p>
          <a:p>
            <a:endParaRPr lang="en-US" dirty="0"/>
          </a:p>
        </p:txBody>
      </p:sp>
    </p:spTree>
    <p:extLst>
      <p:ext uri="{BB962C8B-B14F-4D97-AF65-F5344CB8AC3E}">
        <p14:creationId xmlns:p14="http://schemas.microsoft.com/office/powerpoint/2010/main" val="3235912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France after Louis XIV</a:t>
            </a:r>
            <a:endParaRPr lang="en-US" dirty="0"/>
          </a:p>
        </p:txBody>
      </p:sp>
      <p:sp>
        <p:nvSpPr>
          <p:cNvPr id="3" name="Content Placeholder 2"/>
          <p:cNvSpPr>
            <a:spLocks noGrp="1"/>
          </p:cNvSpPr>
          <p:nvPr>
            <p:ph idx="1"/>
          </p:nvPr>
        </p:nvSpPr>
        <p:spPr/>
        <p:txBody>
          <a:bodyPr/>
          <a:lstStyle/>
          <a:p>
            <a:r>
              <a:rPr lang="en-US" dirty="0" smtClean="0"/>
              <a:t>Failed leaders that succeeded Louis exposed the weakness that his government had.</a:t>
            </a:r>
          </a:p>
          <a:p>
            <a:endParaRPr lang="en-US" dirty="0"/>
          </a:p>
          <a:p>
            <a:r>
              <a:rPr lang="en-US" dirty="0" smtClean="0"/>
              <a:t>Louis XV was a failed and weak leader and gave most of the power to his chief administrator </a:t>
            </a:r>
            <a:r>
              <a:rPr lang="en-US" dirty="0" err="1" smtClean="0"/>
              <a:t>Fleury</a:t>
            </a:r>
            <a:r>
              <a:rPr lang="en-US" dirty="0" smtClean="0"/>
              <a:t> who also was not successful and also was very weak.</a:t>
            </a:r>
          </a:p>
          <a:p>
            <a:endParaRPr lang="en-US" dirty="0"/>
          </a:p>
          <a:p>
            <a:r>
              <a:rPr lang="en-US" dirty="0" smtClean="0"/>
              <a:t>During this time of weak succession the wholes in the French system were exposed. Eventually these wholes lead to years of hardship and would eventually lead into the </a:t>
            </a:r>
            <a:r>
              <a:rPr lang="en-US" smtClean="0"/>
              <a:t>French Revolution. </a:t>
            </a:r>
            <a:endParaRPr lang="en-US" dirty="0"/>
          </a:p>
        </p:txBody>
      </p:sp>
    </p:spTree>
    <p:extLst>
      <p:ext uri="{BB962C8B-B14F-4D97-AF65-F5344CB8AC3E}">
        <p14:creationId xmlns:p14="http://schemas.microsoft.com/office/powerpoint/2010/main" val="3230948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Cited</a:t>
            </a:r>
            <a:endParaRPr lang="en-US" dirty="0"/>
          </a:p>
        </p:txBody>
      </p:sp>
      <p:sp>
        <p:nvSpPr>
          <p:cNvPr id="3" name="Content Placeholder 2"/>
          <p:cNvSpPr>
            <a:spLocks noGrp="1"/>
          </p:cNvSpPr>
          <p:nvPr>
            <p:ph idx="1"/>
          </p:nvPr>
        </p:nvSpPr>
        <p:spPr/>
        <p:txBody>
          <a:bodyPr>
            <a:normAutofit fontScale="55000" lnSpcReduction="20000"/>
          </a:bodyPr>
          <a:lstStyle/>
          <a:p>
            <a:pPr marL="0" indent="0">
              <a:lnSpc>
                <a:spcPct val="150000"/>
              </a:lnSpc>
              <a:buNone/>
            </a:pPr>
            <a:r>
              <a:rPr lang="en-US" dirty="0">
                <a:latin typeface="Times New Roman"/>
                <a:cs typeface="Times New Roman"/>
              </a:rPr>
              <a:t>“Artwork” Apotheosis of King Louis XIV of France”? Artwork No. 129712.”</a:t>
            </a:r>
            <a:r>
              <a:rPr lang="en-US" i="1" dirty="0">
                <a:latin typeface="Times New Roman"/>
                <a:cs typeface="Times New Roman"/>
              </a:rPr>
              <a:t> Apotheosis of King Louis XIV of F		France Art Poster by Charles Le </a:t>
            </a:r>
            <a:r>
              <a:rPr lang="en-US" i="1" dirty="0" err="1">
                <a:latin typeface="Times New Roman"/>
                <a:cs typeface="Times New Roman"/>
              </a:rPr>
              <a:t>Brun</a:t>
            </a:r>
            <a:endParaRPr lang="en-US" i="1" dirty="0">
              <a:latin typeface="Times New Roman"/>
              <a:cs typeface="Times New Roman"/>
            </a:endParaRPr>
          </a:p>
          <a:p>
            <a:pPr marL="0" indent="0">
              <a:lnSpc>
                <a:spcPct val="150000"/>
              </a:lnSpc>
              <a:buNone/>
            </a:pPr>
            <a:r>
              <a:rPr lang="en-US" dirty="0">
                <a:latin typeface="Times New Roman"/>
                <a:cs typeface="Times New Roman"/>
              </a:rPr>
              <a:t>“Francois-Michel le </a:t>
            </a:r>
            <a:r>
              <a:rPr lang="en-US" dirty="0" err="1">
                <a:latin typeface="Times New Roman"/>
                <a:cs typeface="Times New Roman"/>
              </a:rPr>
              <a:t>Tellier</a:t>
            </a:r>
            <a:r>
              <a:rPr lang="en-US" dirty="0">
                <a:latin typeface="Times New Roman"/>
                <a:cs typeface="Times New Roman"/>
              </a:rPr>
              <a:t>, Marquis de </a:t>
            </a:r>
            <a:r>
              <a:rPr lang="en-US" dirty="0" err="1">
                <a:latin typeface="Times New Roman"/>
                <a:cs typeface="Times New Roman"/>
              </a:rPr>
              <a:t>Louvois</a:t>
            </a:r>
            <a:r>
              <a:rPr lang="en-US" dirty="0">
                <a:latin typeface="Times New Roman"/>
                <a:cs typeface="Times New Roman"/>
              </a:rPr>
              <a:t>.” Wikipedia. Web. 17 Dec. 2012</a:t>
            </a:r>
          </a:p>
          <a:p>
            <a:pPr marL="0" indent="0">
              <a:lnSpc>
                <a:spcPct val="150000"/>
              </a:lnSpc>
              <a:buNone/>
            </a:pPr>
            <a:r>
              <a:rPr lang="en-US" dirty="0" err="1">
                <a:latin typeface="Times New Roman"/>
                <a:cs typeface="Times New Roman"/>
              </a:rPr>
              <a:t>Geant</a:t>
            </a:r>
            <a:r>
              <a:rPr lang="en-US" dirty="0">
                <a:latin typeface="Times New Roman"/>
                <a:cs typeface="Times New Roman"/>
              </a:rPr>
              <a:t>, A.J “The Government of Louis XIV.” Louis XIV. Web. 17 Dec. 2012.</a:t>
            </a:r>
          </a:p>
          <a:p>
            <a:pPr marL="0" indent="0">
              <a:lnSpc>
                <a:spcPct val="150000"/>
              </a:lnSpc>
              <a:buNone/>
            </a:pPr>
            <a:r>
              <a:rPr lang="en-US" dirty="0">
                <a:latin typeface="Times New Roman"/>
                <a:cs typeface="Times New Roman"/>
              </a:rPr>
              <a:t>Hodges, Miles H. “Movers: Enlightenment.” </a:t>
            </a:r>
            <a:r>
              <a:rPr lang="en-US" i="1" dirty="0">
                <a:latin typeface="Times New Roman"/>
                <a:cs typeface="Times New Roman"/>
              </a:rPr>
              <a:t>Movers Enlightenment By Miles Hodges</a:t>
            </a:r>
            <a:r>
              <a:rPr lang="en-US" dirty="0">
                <a:latin typeface="Times New Roman"/>
                <a:cs typeface="Times New Roman"/>
              </a:rPr>
              <a:t>. 200. Web. 19. Dec.2012.</a:t>
            </a:r>
          </a:p>
          <a:p>
            <a:pPr marL="0" indent="0">
              <a:lnSpc>
                <a:spcPct val="150000"/>
              </a:lnSpc>
              <a:buNone/>
            </a:pPr>
            <a:r>
              <a:rPr lang="en-US" dirty="0">
                <a:latin typeface="Times New Roman"/>
                <a:cs typeface="Times New Roman"/>
              </a:rPr>
              <a:t>Hub, </a:t>
            </a:r>
            <a:r>
              <a:rPr lang="en-US" dirty="0" err="1">
                <a:latin typeface="Times New Roman"/>
                <a:cs typeface="Times New Roman"/>
              </a:rPr>
              <a:t>Greensleves</a:t>
            </a:r>
            <a:r>
              <a:rPr lang="en-US" dirty="0">
                <a:latin typeface="Times New Roman"/>
                <a:cs typeface="Times New Roman"/>
              </a:rPr>
              <a:t>.” Paris; A Photographic Guide to Versailles and Sacra-Coeur.” </a:t>
            </a:r>
            <a:r>
              <a:rPr lang="en-US" i="1" dirty="0">
                <a:latin typeface="Times New Roman"/>
                <a:cs typeface="Times New Roman"/>
              </a:rPr>
              <a:t>Hub Pages</a:t>
            </a:r>
            <a:r>
              <a:rPr lang="en-US" dirty="0">
                <a:latin typeface="Times New Roman"/>
                <a:cs typeface="Times New Roman"/>
              </a:rPr>
              <a:t>. Web 19 Dec 2012.</a:t>
            </a:r>
          </a:p>
          <a:p>
            <a:pPr marL="0" indent="0">
              <a:lnSpc>
                <a:spcPct val="150000"/>
              </a:lnSpc>
              <a:buNone/>
            </a:pPr>
            <a:r>
              <a:rPr lang="en-US" dirty="0" err="1">
                <a:latin typeface="Times New Roman"/>
                <a:cs typeface="Times New Roman"/>
              </a:rPr>
              <a:t>Kilkenny</a:t>
            </a:r>
            <a:r>
              <a:rPr lang="en-US" dirty="0">
                <a:latin typeface="Times New Roman"/>
                <a:cs typeface="Times New Roman"/>
              </a:rPr>
              <a:t>, Niall.” Polish King Jan III” </a:t>
            </a:r>
            <a:r>
              <a:rPr lang="en-US" i="1" dirty="0">
                <a:latin typeface="Times New Roman"/>
                <a:cs typeface="Times New Roman"/>
              </a:rPr>
              <a:t>Polish King Jan</a:t>
            </a:r>
            <a:r>
              <a:rPr lang="en-US" dirty="0">
                <a:latin typeface="Times New Roman"/>
                <a:cs typeface="Times New Roman"/>
              </a:rPr>
              <a:t>. 2009. Web 17 Dec. 2012.</a:t>
            </a:r>
          </a:p>
          <a:p>
            <a:pPr marL="0" indent="0">
              <a:lnSpc>
                <a:spcPct val="150000"/>
              </a:lnSpc>
              <a:buNone/>
            </a:pPr>
            <a:r>
              <a:rPr lang="en-US" dirty="0" err="1">
                <a:latin typeface="Times New Roman"/>
                <a:cs typeface="Times New Roman"/>
              </a:rPr>
              <a:t>Lendering</a:t>
            </a:r>
            <a:r>
              <a:rPr lang="en-US" dirty="0">
                <a:latin typeface="Times New Roman"/>
                <a:cs typeface="Times New Roman"/>
              </a:rPr>
              <a:t>, </a:t>
            </a:r>
            <a:r>
              <a:rPr lang="en-US" dirty="0" err="1">
                <a:latin typeface="Times New Roman"/>
                <a:cs typeface="Times New Roman"/>
              </a:rPr>
              <a:t>Jona</a:t>
            </a:r>
            <a:r>
              <a:rPr lang="en-US" dirty="0">
                <a:latin typeface="Times New Roman"/>
                <a:cs typeface="Times New Roman"/>
              </a:rPr>
              <a:t> “Some Expressions.” </a:t>
            </a:r>
            <a:r>
              <a:rPr lang="en-US" i="1" dirty="0">
                <a:latin typeface="Times New Roman"/>
                <a:cs typeface="Times New Roman"/>
              </a:rPr>
              <a:t>Some Expressions</a:t>
            </a:r>
            <a:r>
              <a:rPr lang="en-US" dirty="0">
                <a:latin typeface="Times New Roman"/>
                <a:cs typeface="Times New Roman"/>
              </a:rPr>
              <a:t>. Web. 19 Dec .2012.</a:t>
            </a:r>
          </a:p>
          <a:p>
            <a:pPr marL="0" indent="0">
              <a:lnSpc>
                <a:spcPct val="150000"/>
              </a:lnSpc>
              <a:buNone/>
            </a:pPr>
            <a:r>
              <a:rPr lang="en-US" dirty="0">
                <a:latin typeface="Times New Roman"/>
                <a:cs typeface="Times New Roman"/>
              </a:rPr>
              <a:t>“Louis XIV and Domestic Policy” </a:t>
            </a:r>
            <a:r>
              <a:rPr lang="en-US" i="1" dirty="0">
                <a:latin typeface="Times New Roman"/>
                <a:cs typeface="Times New Roman"/>
              </a:rPr>
              <a:t>Louis XIV and Domestic Policy</a:t>
            </a:r>
            <a:r>
              <a:rPr lang="en-US" dirty="0">
                <a:latin typeface="Times New Roman"/>
                <a:cs typeface="Times New Roman"/>
              </a:rPr>
              <a:t>. Web. 17 Dec. 2012.</a:t>
            </a:r>
          </a:p>
          <a:p>
            <a:pPr marL="0" indent="0">
              <a:lnSpc>
                <a:spcPct val="150000"/>
              </a:lnSpc>
              <a:buNone/>
            </a:pPr>
            <a:r>
              <a:rPr lang="en-US" dirty="0">
                <a:latin typeface="Times New Roman"/>
                <a:cs typeface="Times New Roman"/>
              </a:rPr>
              <a:t>“Louis XIV of France.” Wikipedia. Wikimedia Foundation, 17 Dec. 2012. Web 12 Dec. 2012.</a:t>
            </a:r>
          </a:p>
          <a:p>
            <a:pPr marL="0" indent="0">
              <a:lnSpc>
                <a:spcPct val="150000"/>
              </a:lnSpc>
              <a:buNone/>
            </a:pPr>
            <a:r>
              <a:rPr lang="en-US" dirty="0">
                <a:latin typeface="Times New Roman"/>
                <a:cs typeface="Times New Roman"/>
              </a:rPr>
              <a:t>Saint-Simon, Due De. “Internet History Sourcebooks.”., Aug.1997. Web. 17 Dec. 2012.</a:t>
            </a:r>
          </a:p>
          <a:p>
            <a:pPr marL="0" indent="0">
              <a:lnSpc>
                <a:spcPct val="150000"/>
              </a:lnSpc>
              <a:buNone/>
            </a:pPr>
            <a:r>
              <a:rPr lang="en-US" dirty="0" err="1">
                <a:latin typeface="Times New Roman"/>
                <a:cs typeface="Times New Roman"/>
              </a:rPr>
              <a:t>Shennan</a:t>
            </a:r>
            <a:r>
              <a:rPr lang="en-US" dirty="0">
                <a:latin typeface="Times New Roman"/>
                <a:cs typeface="Times New Roman"/>
              </a:rPr>
              <a:t> J.H “ The Age of Louis XIV” </a:t>
            </a:r>
            <a:r>
              <a:rPr lang="en-US" i="1" dirty="0">
                <a:latin typeface="Times New Roman"/>
                <a:cs typeface="Times New Roman"/>
              </a:rPr>
              <a:t>The Age of Louis XIV (1643-1715)</a:t>
            </a:r>
            <a:r>
              <a:rPr lang="en-US" dirty="0">
                <a:latin typeface="Times New Roman"/>
                <a:cs typeface="Times New Roman"/>
              </a:rPr>
              <a:t>. Web 17 Dec. 2012.</a:t>
            </a:r>
          </a:p>
          <a:p>
            <a:pPr marL="0" indent="0">
              <a:lnSpc>
                <a:spcPct val="150000"/>
              </a:lnSpc>
              <a:buNone/>
            </a:pPr>
            <a:r>
              <a:rPr lang="en-US" dirty="0">
                <a:latin typeface="Times New Roman"/>
                <a:cs typeface="Times New Roman"/>
              </a:rPr>
              <a:t>“Spanish Succession.” :</a:t>
            </a:r>
            <a:r>
              <a:rPr lang="en-US" i="1" dirty="0">
                <a:latin typeface="Times New Roman"/>
                <a:cs typeface="Times New Roman"/>
              </a:rPr>
              <a:t>Battle of Blenheim</a:t>
            </a:r>
            <a:r>
              <a:rPr lang="en-US" dirty="0">
                <a:latin typeface="Times New Roman"/>
                <a:cs typeface="Times New Roman"/>
              </a:rPr>
              <a:t>., 2002. Web. 17 Dec 2012.</a:t>
            </a:r>
          </a:p>
          <a:p>
            <a:pPr marL="0" indent="0">
              <a:lnSpc>
                <a:spcPct val="150000"/>
              </a:lnSpc>
              <a:buNone/>
            </a:pPr>
            <a:r>
              <a:rPr lang="en-US" dirty="0" err="1">
                <a:latin typeface="Times New Roman"/>
                <a:cs typeface="Times New Roman"/>
              </a:rPr>
              <a:t>Steingrad</a:t>
            </a:r>
            <a:r>
              <a:rPr lang="en-US" dirty="0">
                <a:latin typeface="Times New Roman"/>
                <a:cs typeface="Times New Roman"/>
              </a:rPr>
              <a:t>, Elena. “Minority” </a:t>
            </a:r>
            <a:r>
              <a:rPr lang="en-US" i="1" dirty="0">
                <a:latin typeface="Times New Roman"/>
                <a:cs typeface="Times New Roman"/>
              </a:rPr>
              <a:t>Louis XIV</a:t>
            </a:r>
            <a:r>
              <a:rPr lang="en-US" dirty="0">
                <a:latin typeface="Times New Roman"/>
                <a:cs typeface="Times New Roman"/>
              </a:rPr>
              <a:t>., 26 Nov. 2007. Web 17 Dec. 2012.</a:t>
            </a:r>
          </a:p>
          <a:p>
            <a:endParaRPr lang="en-US" dirty="0"/>
          </a:p>
        </p:txBody>
      </p:sp>
    </p:spTree>
    <p:extLst>
      <p:ext uri="{BB962C8B-B14F-4D97-AF65-F5344CB8AC3E}">
        <p14:creationId xmlns:p14="http://schemas.microsoft.com/office/powerpoint/2010/main" val="1526739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France Leading Up to Absolutism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6971413"/>
              </p:ext>
            </p:extLst>
          </p:nvPr>
        </p:nvGraphicFramePr>
        <p:xfrm>
          <a:off x="0" y="3040818"/>
          <a:ext cx="2734185" cy="3817182"/>
        </p:xfrm>
        <a:graphic>
          <a:graphicData uri="http://schemas.openxmlformats.org/drawingml/2006/table">
            <a:tbl>
              <a:tblPr lastRow="1">
                <a:tableStyleId>{21E4AEA4-8DFA-4A89-87EB-49C32662AFE0}</a:tableStyleId>
              </a:tblPr>
              <a:tblGrid>
                <a:gridCol w="2734185"/>
              </a:tblGrid>
              <a:tr h="3817182">
                <a:tc>
                  <a:txBody>
                    <a:bodyPr/>
                    <a:lstStyle/>
                    <a:p>
                      <a:r>
                        <a:rPr lang="en-US" dirty="0" smtClean="0"/>
                        <a:t>Effects of the Thirty Years War 1618-1648</a:t>
                      </a:r>
                    </a:p>
                    <a:p>
                      <a:endParaRPr lang="en-US" sz="1400" dirty="0" smtClean="0"/>
                    </a:p>
                    <a:p>
                      <a:r>
                        <a:rPr lang="en-US" sz="1400" dirty="0" smtClean="0">
                          <a:solidFill>
                            <a:schemeClr val="tx1"/>
                          </a:solidFill>
                        </a:rPr>
                        <a:t>Through</a:t>
                      </a:r>
                      <a:r>
                        <a:rPr lang="en-US" sz="1400" baseline="0" dirty="0" smtClean="0">
                          <a:solidFill>
                            <a:schemeClr val="tx1"/>
                          </a:solidFill>
                        </a:rPr>
                        <a:t> military success France made the Thirty years war a success for themselves. They were able to make some territory gains during the war. France was able to emerge from the war as the European power, taking the reign from Spain </a:t>
                      </a:r>
                      <a:r>
                        <a:rPr lang="en-US" sz="1400" dirty="0" smtClean="0">
                          <a:solidFill>
                            <a:schemeClr val="tx1"/>
                          </a:solidFill>
                        </a:rPr>
                        <a:t>To learn more</a:t>
                      </a:r>
                      <a:r>
                        <a:rPr lang="en-US" sz="1400" baseline="0" dirty="0" smtClean="0">
                          <a:solidFill>
                            <a:schemeClr val="tx1"/>
                          </a:solidFill>
                        </a:rPr>
                        <a:t> about the affects of the Thirty Years War </a:t>
                      </a:r>
                      <a:r>
                        <a:rPr lang="cs-CZ" sz="1400" baseline="0" dirty="0" smtClean="0">
                          <a:solidFill>
                            <a:schemeClr val="tx1"/>
                          </a:solidFill>
                          <a:hlinkClick r:id="rId2"/>
                        </a:rPr>
                        <a:t>Click Here</a:t>
                      </a:r>
                      <a:r>
                        <a:rPr lang="cs-CZ" sz="1400" baseline="0" dirty="0" smtClean="0">
                          <a:solidFill>
                            <a:schemeClr val="tx1"/>
                          </a:solidFill>
                        </a:rPr>
                        <a:t>.</a:t>
                      </a:r>
                      <a:endParaRPr lang="en-US" sz="1400" dirty="0" smtClean="0">
                        <a:solidFill>
                          <a:schemeClr val="tx1"/>
                        </a:solidFill>
                      </a:endParaRPr>
                    </a:p>
                  </a:txBody>
                  <a:tcPr/>
                </a:tc>
              </a:tr>
            </a:tbl>
          </a:graphicData>
        </a:graphic>
      </p:graphicFrame>
      <p:pic>
        <p:nvPicPr>
          <p:cNvPr id="6" name="Picture 5" descr="42144-cheating_give_best_guess_long_thirty_years_war_last.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195" y="1282837"/>
            <a:ext cx="2421922" cy="1577203"/>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377589651"/>
              </p:ext>
            </p:extLst>
          </p:nvPr>
        </p:nvGraphicFramePr>
        <p:xfrm>
          <a:off x="457200" y="2785080"/>
          <a:ext cx="1461480" cy="370840"/>
        </p:xfrm>
        <a:graphic>
          <a:graphicData uri="http://schemas.openxmlformats.org/drawingml/2006/table">
            <a:tbl>
              <a:tblPr firstRow="1" bandRow="1">
                <a:tableStyleId>{5C22544A-7EE6-4342-B048-85BDC9FD1C3A}</a:tableStyleId>
              </a:tblPr>
              <a:tblGrid>
                <a:gridCol w="1461480"/>
              </a:tblGrid>
              <a:tr h="370840">
                <a:tc>
                  <a:txBody>
                    <a:bodyPr/>
                    <a:lstStyle/>
                    <a:p>
                      <a:r>
                        <a:rPr lang="en-US" sz="1200" baseline="0" dirty="0" smtClean="0"/>
                        <a:t>Thirty years War</a:t>
                      </a:r>
                      <a:endParaRPr lang="en-US" sz="1200" dirty="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042401529"/>
              </p:ext>
            </p:extLst>
          </p:nvPr>
        </p:nvGraphicFramePr>
        <p:xfrm>
          <a:off x="2734185" y="3078480"/>
          <a:ext cx="2358766" cy="3779520"/>
        </p:xfrm>
        <a:graphic>
          <a:graphicData uri="http://schemas.openxmlformats.org/drawingml/2006/table">
            <a:tbl>
              <a:tblPr firstRow="1" bandRow="1">
                <a:tableStyleId>{5C22544A-7EE6-4342-B048-85BDC9FD1C3A}</a:tableStyleId>
              </a:tblPr>
              <a:tblGrid>
                <a:gridCol w="2358766"/>
              </a:tblGrid>
              <a:tr h="3636009">
                <a:tc>
                  <a:txBody>
                    <a:bodyPr/>
                    <a:lstStyle/>
                    <a:p>
                      <a:r>
                        <a:rPr lang="en-US" dirty="0" smtClean="0"/>
                        <a:t>Louis XIII (1610-43)</a:t>
                      </a:r>
                    </a:p>
                    <a:p>
                      <a:endParaRPr lang="en-US" sz="1400" dirty="0" smtClean="0">
                        <a:solidFill>
                          <a:srgbClr val="292934"/>
                        </a:solidFill>
                      </a:endParaRPr>
                    </a:p>
                    <a:p>
                      <a:r>
                        <a:rPr lang="en-US" sz="1400" dirty="0" smtClean="0">
                          <a:solidFill>
                            <a:srgbClr val="292934"/>
                          </a:solidFill>
                        </a:rPr>
                        <a:t>Most</a:t>
                      </a:r>
                      <a:r>
                        <a:rPr lang="en-US" sz="1400" baseline="0" dirty="0" smtClean="0">
                          <a:solidFill>
                            <a:srgbClr val="292934"/>
                          </a:solidFill>
                        </a:rPr>
                        <a:t> of Louis XIII reign was a power struggle between him and Cardinal Richelieu.  Louis main policy changes were in the realm of forming Protestant alliances and also alliances. Louis’s policies also lead up to the </a:t>
                      </a:r>
                      <a:r>
                        <a:rPr lang="en-US" sz="1400" baseline="0" dirty="0" err="1" smtClean="0">
                          <a:solidFill>
                            <a:srgbClr val="292934"/>
                          </a:solidFill>
                        </a:rPr>
                        <a:t>abdolute</a:t>
                      </a:r>
                      <a:r>
                        <a:rPr lang="en-US" sz="1400" baseline="0" dirty="0" smtClean="0">
                          <a:solidFill>
                            <a:srgbClr val="292934"/>
                          </a:solidFill>
                        </a:rPr>
                        <a:t> government formed by his son. To learn more about Louis XII </a:t>
                      </a:r>
                      <a:r>
                        <a:rPr lang="en-US" sz="1400" baseline="0" dirty="0" smtClean="0">
                          <a:solidFill>
                            <a:srgbClr val="292934"/>
                          </a:solidFill>
                          <a:hlinkClick r:id="rId4"/>
                        </a:rPr>
                        <a:t>click here</a:t>
                      </a:r>
                      <a:endParaRPr lang="en-US" sz="1400" dirty="0" smtClean="0">
                        <a:solidFill>
                          <a:srgbClr val="292934"/>
                        </a:solidFill>
                      </a:endParaRPr>
                    </a:p>
                    <a:p>
                      <a:endParaRPr lang="en-US" sz="1400" dirty="0" smtClean="0"/>
                    </a:p>
                  </a:txBody>
                  <a:tcPr/>
                </a:tc>
              </a:tr>
            </a:tbl>
          </a:graphicData>
        </a:graphic>
      </p:graphicFrame>
      <p:pic>
        <p:nvPicPr>
          <p:cNvPr id="3" name="Picture 2" descr="louis-xiii-1.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47383" y="1278639"/>
            <a:ext cx="1302136" cy="1760488"/>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4061584557"/>
              </p:ext>
            </p:extLst>
          </p:nvPr>
        </p:nvGraphicFramePr>
        <p:xfrm>
          <a:off x="5092951" y="3040818"/>
          <a:ext cx="3943387" cy="3840480"/>
        </p:xfrm>
        <a:graphic>
          <a:graphicData uri="http://schemas.openxmlformats.org/drawingml/2006/table">
            <a:tbl>
              <a:tblPr firstRow="1" bandRow="1">
                <a:tableStyleId>{F5AB1C69-6EDB-4FF4-983F-18BD219EF322}</a:tableStyleId>
              </a:tblPr>
              <a:tblGrid>
                <a:gridCol w="3943387"/>
              </a:tblGrid>
              <a:tr h="3779520">
                <a:tc>
                  <a:txBody>
                    <a:bodyPr/>
                    <a:lstStyle/>
                    <a:p>
                      <a:r>
                        <a:rPr lang="en-US" dirty="0" smtClean="0"/>
                        <a:t>The</a:t>
                      </a:r>
                      <a:r>
                        <a:rPr lang="en-US" baseline="0" dirty="0" smtClean="0"/>
                        <a:t> </a:t>
                      </a:r>
                      <a:r>
                        <a:rPr lang="en-US" baseline="0" dirty="0" err="1" smtClean="0"/>
                        <a:t>Fronde</a:t>
                      </a:r>
                      <a:r>
                        <a:rPr lang="en-US" baseline="0" dirty="0" smtClean="0"/>
                        <a:t> and Cardinal Mazarin</a:t>
                      </a:r>
                    </a:p>
                    <a:p>
                      <a:endParaRPr lang="en-US" baseline="0" dirty="0" smtClean="0"/>
                    </a:p>
                    <a:p>
                      <a:r>
                        <a:rPr lang="en-US" sz="1400" dirty="0" smtClean="0">
                          <a:solidFill>
                            <a:schemeClr val="tx1"/>
                          </a:solidFill>
                        </a:rPr>
                        <a:t>After</a:t>
                      </a:r>
                      <a:r>
                        <a:rPr lang="en-US" sz="1400" baseline="0" dirty="0" smtClean="0">
                          <a:solidFill>
                            <a:schemeClr val="tx1"/>
                          </a:solidFill>
                        </a:rPr>
                        <a:t> the death of Louis XIII in 1643, Cardinal Mazarin was chosen by Anne of Austria to help with the regency of Louis XIV. Soon Mazarin used his power to help make him a fortune. On the year 1648 Parliament and other institutes sent to Mazarin a charter filled with demands. Mazarin sparked a rebellion know as the </a:t>
                      </a:r>
                      <a:r>
                        <a:rPr lang="en-US" sz="1400" baseline="0" dirty="0" err="1" smtClean="0">
                          <a:solidFill>
                            <a:schemeClr val="tx1"/>
                          </a:solidFill>
                        </a:rPr>
                        <a:t>Fronde</a:t>
                      </a:r>
                      <a:r>
                        <a:rPr lang="en-US" sz="1400" baseline="0" dirty="0" smtClean="0">
                          <a:solidFill>
                            <a:schemeClr val="tx1"/>
                          </a:solidFill>
                        </a:rPr>
                        <a:t> by responding to Parliament’s demands by arresting them all. The Royal family was forced to flee from the capital and therefore in 1649 Mazarin decided to take a second look at Parliament’s demands. After three years of chaos Louis XIV took the throne on the year 1652 </a:t>
                      </a:r>
                      <a:endParaRPr lang="en-US" sz="1400" dirty="0">
                        <a:solidFill>
                          <a:schemeClr val="tx1"/>
                        </a:solidFill>
                      </a:endParaRPr>
                    </a:p>
                  </a:txBody>
                  <a:tcPr/>
                </a:tc>
              </a:tr>
            </a:tbl>
          </a:graphicData>
        </a:graphic>
      </p:graphicFrame>
      <p:pic>
        <p:nvPicPr>
          <p:cNvPr id="9" name="Picture 8" descr="imgres.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642219" y="1328885"/>
            <a:ext cx="1407012" cy="1571575"/>
          </a:xfrm>
          <a:prstGeom prst="rect">
            <a:avLst/>
          </a:prstGeom>
        </p:spPr>
      </p:pic>
      <p:graphicFrame>
        <p:nvGraphicFramePr>
          <p:cNvPr id="10" name="Table 9"/>
          <p:cNvGraphicFramePr>
            <a:graphicFrameLocks noGrp="1"/>
          </p:cNvGraphicFramePr>
          <p:nvPr>
            <p:extLst>
              <p:ext uri="{D42A27DB-BD31-4B8C-83A1-F6EECF244321}">
                <p14:modId xmlns:p14="http://schemas.microsoft.com/office/powerpoint/2010/main" val="1457677435"/>
              </p:ext>
            </p:extLst>
          </p:nvPr>
        </p:nvGraphicFramePr>
        <p:xfrm>
          <a:off x="6604001" y="2674620"/>
          <a:ext cx="1731417" cy="370840"/>
        </p:xfrm>
        <a:graphic>
          <a:graphicData uri="http://schemas.openxmlformats.org/drawingml/2006/table">
            <a:tbl>
              <a:tblPr firstRow="1" bandRow="1">
                <a:tableStyleId>{5C22544A-7EE6-4342-B048-85BDC9FD1C3A}</a:tableStyleId>
              </a:tblPr>
              <a:tblGrid>
                <a:gridCol w="1731417"/>
              </a:tblGrid>
              <a:tr h="370840">
                <a:tc>
                  <a:txBody>
                    <a:bodyPr/>
                    <a:lstStyle/>
                    <a:p>
                      <a:r>
                        <a:rPr lang="en-US" sz="1400" dirty="0" smtClean="0"/>
                        <a:t>Cardinal</a:t>
                      </a:r>
                      <a:r>
                        <a:rPr lang="en-US" sz="1400" baseline="0" dirty="0" smtClean="0"/>
                        <a:t> Mazarin</a:t>
                      </a:r>
                      <a:endParaRPr lang="en-US" sz="1400" dirty="0"/>
                    </a:p>
                  </a:txBody>
                  <a:tcPr/>
                </a:tc>
              </a:tr>
            </a:tbl>
          </a:graphicData>
        </a:graphic>
      </p:graphicFrame>
    </p:spTree>
    <p:extLst>
      <p:ext uri="{BB962C8B-B14F-4D97-AF65-F5344CB8AC3E}">
        <p14:creationId xmlns:p14="http://schemas.microsoft.com/office/powerpoint/2010/main" val="280603491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Overview of Louis XIV 1643-1715</a:t>
            </a:r>
            <a:endParaRPr lang="en-US" sz="3000" dirty="0"/>
          </a:p>
        </p:txBody>
      </p:sp>
      <p:sp>
        <p:nvSpPr>
          <p:cNvPr id="3" name="Content Placeholder 2"/>
          <p:cNvSpPr>
            <a:spLocks noGrp="1"/>
          </p:cNvSpPr>
          <p:nvPr>
            <p:ph idx="1"/>
          </p:nvPr>
        </p:nvSpPr>
        <p:spPr/>
        <p:txBody>
          <a:bodyPr>
            <a:normAutofit lnSpcReduction="10000"/>
          </a:bodyPr>
          <a:lstStyle/>
          <a:p>
            <a:r>
              <a:rPr lang="en-US" sz="2200" dirty="0" smtClean="0"/>
              <a:t>Completely reshaped France and their relevance in Europe. </a:t>
            </a:r>
            <a:endParaRPr lang="en-US" sz="2200" dirty="0"/>
          </a:p>
          <a:p>
            <a:r>
              <a:rPr lang="en-US" sz="2200" dirty="0" smtClean="0"/>
              <a:t>Formed a new and more extreme monarchy that helped make France the power of Europe </a:t>
            </a:r>
          </a:p>
          <a:p>
            <a:r>
              <a:rPr lang="en-US" sz="2200" dirty="0" smtClean="0"/>
              <a:t>Used the army and bureaucracy to assert his absolute rule.</a:t>
            </a:r>
          </a:p>
          <a:p>
            <a:r>
              <a:rPr lang="en-US" sz="2200" dirty="0" smtClean="0"/>
              <a:t>Move the capital of France from Paris to Versailles.</a:t>
            </a:r>
          </a:p>
          <a:p>
            <a:r>
              <a:rPr lang="en-US" sz="2200" dirty="0" smtClean="0"/>
              <a:t>Used the “Divine Rights of Kings” to justify he ultimate rule, his leading advocate was Bishop Bossuet.</a:t>
            </a:r>
          </a:p>
          <a:p>
            <a:r>
              <a:rPr lang="en-US" sz="2200" dirty="0" smtClean="0"/>
              <a:t>Changes the landscape and culture of France.</a:t>
            </a:r>
          </a:p>
          <a:p>
            <a:r>
              <a:rPr lang="en-US" sz="2200" dirty="0" smtClean="0"/>
              <a:t>Became the model for monarchs all over Europe</a:t>
            </a:r>
          </a:p>
          <a:p>
            <a:endParaRPr lang="en-US" sz="2200" dirty="0"/>
          </a:p>
          <a:p>
            <a:endParaRPr lang="en-US" sz="2200" dirty="0" smtClean="0"/>
          </a:p>
          <a:p>
            <a:endParaRPr lang="en-US" sz="2200" dirty="0"/>
          </a:p>
          <a:p>
            <a:r>
              <a:rPr lang="en-US" sz="2200" dirty="0" smtClean="0"/>
              <a:t>                                         </a:t>
            </a:r>
            <a:r>
              <a:rPr lang="en-US" sz="1600" dirty="0" smtClean="0"/>
              <a:t> Click on the picture to learn more</a:t>
            </a:r>
          </a:p>
          <a:p>
            <a:endParaRPr lang="en-US" sz="1600" dirty="0"/>
          </a:p>
        </p:txBody>
      </p:sp>
      <p:pic>
        <p:nvPicPr>
          <p:cNvPr id="4" name="Picture 3" descr="Louis_XIV_of_France.jpeg">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0989" y="4544617"/>
            <a:ext cx="1605811" cy="2284631"/>
          </a:xfrm>
          <a:prstGeom prst="rect">
            <a:avLst/>
          </a:prstGeom>
        </p:spPr>
      </p:pic>
    </p:spTree>
    <p:extLst>
      <p:ext uri="{BB962C8B-B14F-4D97-AF65-F5344CB8AC3E}">
        <p14:creationId xmlns:p14="http://schemas.microsoft.com/office/powerpoint/2010/main" val="2210230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Versailles</a:t>
            </a:r>
            <a:endParaRPr lang="en-US" dirty="0"/>
          </a:p>
        </p:txBody>
      </p:sp>
      <p:sp>
        <p:nvSpPr>
          <p:cNvPr id="8" name="Content Placeholder 7"/>
          <p:cNvSpPr>
            <a:spLocks noGrp="1"/>
          </p:cNvSpPr>
          <p:nvPr>
            <p:ph idx="1"/>
          </p:nvPr>
        </p:nvSpPr>
        <p:spPr>
          <a:xfrm>
            <a:off x="457199" y="1503724"/>
            <a:ext cx="8111993" cy="4973276"/>
          </a:xfrm>
        </p:spPr>
        <p:txBody>
          <a:bodyPr/>
          <a:lstStyle/>
          <a:p>
            <a:r>
              <a:rPr lang="en-US" dirty="0" smtClean="0"/>
              <a:t>Louis XIV moved the capital from Paris to Versailles in the 1680’s </a:t>
            </a:r>
          </a:p>
          <a:p>
            <a:r>
              <a:rPr lang="en-US" dirty="0" smtClean="0"/>
              <a:t>The move allowed for the survival of Louis absolute monarchy in the way that the angry mobs of Paris were out of reach and could not see what he was doing</a:t>
            </a:r>
          </a:p>
          <a:p>
            <a:r>
              <a:rPr lang="en-US" dirty="0" smtClean="0"/>
              <a:t>Versailles became the model for culture all around Europe as well as the model for the capitals of other absolute monarchs in Europe.</a:t>
            </a:r>
          </a:p>
          <a:p>
            <a:endParaRPr lang="en-US" dirty="0" smtClean="0"/>
          </a:p>
          <a:p>
            <a:endParaRPr lang="en-US" dirty="0"/>
          </a:p>
        </p:txBody>
      </p:sp>
      <p:pic>
        <p:nvPicPr>
          <p:cNvPr id="9" name="Picture 8" descr="imgres-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3200" y="4353917"/>
            <a:ext cx="3403600" cy="2387600"/>
          </a:xfrm>
          <a:prstGeom prst="rect">
            <a:avLst/>
          </a:prstGeom>
        </p:spPr>
      </p:pic>
      <p:pic>
        <p:nvPicPr>
          <p:cNvPr id="10" name="Picture 9" descr="300px-Versailles_chateau.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0051" y="4622422"/>
            <a:ext cx="2957550" cy="1961842"/>
          </a:xfrm>
          <a:prstGeom prst="rect">
            <a:avLst/>
          </a:prstGeom>
        </p:spPr>
      </p:pic>
    </p:spTree>
    <p:extLst>
      <p:ext uri="{BB962C8B-B14F-4D97-AF65-F5344CB8AC3E}">
        <p14:creationId xmlns:p14="http://schemas.microsoft.com/office/powerpoint/2010/main" val="3537464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 New Culture is Formed</a:t>
            </a:r>
            <a:endParaRPr lang="en-US" dirty="0"/>
          </a:p>
        </p:txBody>
      </p:sp>
      <p:sp>
        <p:nvSpPr>
          <p:cNvPr id="3" name="Content Placeholder 2"/>
          <p:cNvSpPr>
            <a:spLocks noGrp="1"/>
          </p:cNvSpPr>
          <p:nvPr>
            <p:ph idx="1"/>
          </p:nvPr>
        </p:nvSpPr>
        <p:spPr/>
        <p:txBody>
          <a:bodyPr/>
          <a:lstStyle/>
          <a:p>
            <a:pPr marL="0" indent="0">
              <a:buNone/>
            </a:pPr>
            <a:r>
              <a:rPr lang="en-US" sz="2100" dirty="0" smtClean="0"/>
              <a:t>During the reign of Louis XIV his patronage and the new court life of Versailles helped to form new art, literature and architecture. </a:t>
            </a:r>
            <a:endParaRPr lang="en-US" sz="2100" dirty="0"/>
          </a:p>
        </p:txBody>
      </p:sp>
      <p:graphicFrame>
        <p:nvGraphicFramePr>
          <p:cNvPr id="4" name="Table 3"/>
          <p:cNvGraphicFramePr>
            <a:graphicFrameLocks noGrp="1"/>
          </p:cNvGraphicFramePr>
          <p:nvPr>
            <p:extLst>
              <p:ext uri="{D42A27DB-BD31-4B8C-83A1-F6EECF244321}">
                <p14:modId xmlns:p14="http://schemas.microsoft.com/office/powerpoint/2010/main" val="1092394904"/>
              </p:ext>
            </p:extLst>
          </p:nvPr>
        </p:nvGraphicFramePr>
        <p:xfrm>
          <a:off x="-1" y="3335969"/>
          <a:ext cx="3065641" cy="2712720"/>
        </p:xfrm>
        <a:graphic>
          <a:graphicData uri="http://schemas.openxmlformats.org/drawingml/2006/table">
            <a:tbl>
              <a:tblPr firstRow="1" bandRow="1">
                <a:tableStyleId>{5C22544A-7EE6-4342-B048-85BDC9FD1C3A}</a:tableStyleId>
              </a:tblPr>
              <a:tblGrid>
                <a:gridCol w="3065641"/>
              </a:tblGrid>
              <a:tr h="2676193">
                <a:tc>
                  <a:txBody>
                    <a:bodyPr/>
                    <a:lstStyle/>
                    <a:p>
                      <a:r>
                        <a:rPr lang="en-US" dirty="0" smtClean="0"/>
                        <a:t>Art</a:t>
                      </a:r>
                    </a:p>
                    <a:p>
                      <a:r>
                        <a:rPr lang="en-US" sz="1400" dirty="0" smtClean="0">
                          <a:solidFill>
                            <a:srgbClr val="292934"/>
                          </a:solidFill>
                        </a:rPr>
                        <a:t>Versailles was known for the extensive collection of art. New form of engravings had appear with the works</a:t>
                      </a:r>
                      <a:r>
                        <a:rPr lang="en-US" sz="1400" baseline="0" dirty="0" smtClean="0">
                          <a:solidFill>
                            <a:srgbClr val="292934"/>
                          </a:solidFill>
                        </a:rPr>
                        <a:t> of </a:t>
                      </a:r>
                      <a:r>
                        <a:rPr lang="en-US" sz="1400" baseline="0" dirty="0" smtClean="0">
                          <a:solidFill>
                            <a:srgbClr val="292934"/>
                          </a:solidFill>
                          <a:hlinkClick r:id="rId3"/>
                        </a:rPr>
                        <a:t>Jean Le Pautre</a:t>
                      </a:r>
                      <a:r>
                        <a:rPr lang="en-US" sz="1400" baseline="0" dirty="0" smtClean="0">
                          <a:solidFill>
                            <a:srgbClr val="292934"/>
                          </a:solidFill>
                        </a:rPr>
                        <a:t>. New Parisian artist were always being discovered a example being </a:t>
                      </a:r>
                      <a:r>
                        <a:rPr lang="pl-PL" sz="1400" baseline="0" dirty="0" smtClean="0">
                          <a:solidFill>
                            <a:srgbClr val="292934"/>
                          </a:solidFill>
                          <a:hlinkClick r:id="rId4"/>
                        </a:rPr>
                        <a:t>Charles Le Brun</a:t>
                      </a:r>
                      <a:r>
                        <a:rPr lang="pl-PL" sz="1400" baseline="0" dirty="0" smtClean="0">
                          <a:solidFill>
                            <a:srgbClr val="292934"/>
                          </a:solidFill>
                        </a:rPr>
                        <a:t>. T</a:t>
                      </a:r>
                      <a:r>
                        <a:rPr lang="en-US" sz="1400" baseline="0" dirty="0" smtClean="0">
                          <a:solidFill>
                            <a:srgbClr val="292934"/>
                          </a:solidFill>
                        </a:rPr>
                        <a:t>h</a:t>
                      </a:r>
                      <a:r>
                        <a:rPr lang="pl-PL" sz="1400" baseline="0" dirty="0" smtClean="0">
                          <a:solidFill>
                            <a:srgbClr val="292934"/>
                          </a:solidFill>
                        </a:rPr>
                        <a:t>e </a:t>
                      </a:r>
                      <a:r>
                        <a:rPr lang="pl-PL" sz="1400" baseline="0" dirty="0" err="1" smtClean="0">
                          <a:solidFill>
                            <a:srgbClr val="292934"/>
                          </a:solidFill>
                        </a:rPr>
                        <a:t>new</a:t>
                      </a:r>
                      <a:r>
                        <a:rPr lang="pl-PL" sz="1400" baseline="0" dirty="0" smtClean="0">
                          <a:solidFill>
                            <a:srgbClr val="292934"/>
                          </a:solidFill>
                        </a:rPr>
                        <a:t> patronatem for art</a:t>
                      </a:r>
                      <a:r>
                        <a:rPr lang="en-US" sz="1400" baseline="0" dirty="0" smtClean="0">
                          <a:solidFill>
                            <a:srgbClr val="292934"/>
                          </a:solidFill>
                        </a:rPr>
                        <a:t> that Louis XIV brought to France helped open up a new wave of original and wonderful artist. </a:t>
                      </a:r>
                      <a:endParaRPr lang="en-US" sz="1400" dirty="0">
                        <a:solidFill>
                          <a:srgbClr val="292934"/>
                        </a:solidFill>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129902336"/>
              </p:ext>
            </p:extLst>
          </p:nvPr>
        </p:nvGraphicFramePr>
        <p:xfrm>
          <a:off x="3065640" y="3335969"/>
          <a:ext cx="2992648" cy="2712720"/>
        </p:xfrm>
        <a:graphic>
          <a:graphicData uri="http://schemas.openxmlformats.org/drawingml/2006/table">
            <a:tbl>
              <a:tblPr firstRow="1" bandRow="1">
                <a:tableStyleId>{93296810-A885-4BE3-A3E7-6D5BEEA58F35}</a:tableStyleId>
              </a:tblPr>
              <a:tblGrid>
                <a:gridCol w="2992648"/>
              </a:tblGrid>
              <a:tr h="2676193">
                <a:tc>
                  <a:txBody>
                    <a:bodyPr/>
                    <a:lstStyle/>
                    <a:p>
                      <a:r>
                        <a:rPr lang="en-US" dirty="0" smtClean="0"/>
                        <a:t>Literature</a:t>
                      </a:r>
                      <a:r>
                        <a:rPr lang="en-US" baseline="0" dirty="0" smtClean="0"/>
                        <a:t> </a:t>
                      </a:r>
                    </a:p>
                    <a:p>
                      <a:r>
                        <a:rPr lang="en-US" sz="1400" baseline="0" dirty="0" smtClean="0">
                          <a:solidFill>
                            <a:srgbClr val="292934"/>
                          </a:solidFill>
                        </a:rPr>
                        <a:t>Louis XIV always made sure that Versailles was filled with the best and most exiting play writers. All different genres from </a:t>
                      </a:r>
                      <a:r>
                        <a:rPr lang="en-US" sz="1400" baseline="0" dirty="0" smtClean="0">
                          <a:solidFill>
                            <a:srgbClr val="292934"/>
                          </a:solidFill>
                          <a:hlinkClick r:id="rId5"/>
                        </a:rPr>
                        <a:t>Racine </a:t>
                      </a:r>
                      <a:r>
                        <a:rPr lang="en-US" sz="1400" baseline="0" dirty="0" smtClean="0">
                          <a:solidFill>
                            <a:srgbClr val="292934"/>
                          </a:solidFill>
                        </a:rPr>
                        <a:t>and the drama to the comedy with </a:t>
                      </a:r>
                      <a:r>
                        <a:rPr lang="en-US" sz="1400" baseline="0" dirty="0" smtClean="0">
                          <a:solidFill>
                            <a:srgbClr val="292934"/>
                          </a:solidFill>
                          <a:hlinkClick r:id="rId6"/>
                        </a:rPr>
                        <a:t>Moliere</a:t>
                      </a:r>
                      <a:r>
                        <a:rPr lang="en-US" sz="1400" baseline="0" dirty="0" smtClean="0">
                          <a:solidFill>
                            <a:srgbClr val="292934"/>
                          </a:solidFill>
                        </a:rPr>
                        <a:t>. Playwriting, poetry, book writing even composing was on showcase in the everyday court life of Versailles. The new literature became the model around Europe. </a:t>
                      </a:r>
                      <a:endParaRPr lang="en-US" sz="1400" dirty="0">
                        <a:solidFill>
                          <a:srgbClr val="292934"/>
                        </a:solidFill>
                      </a:endParaRP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16585766"/>
              </p:ext>
            </p:extLst>
          </p:nvPr>
        </p:nvGraphicFramePr>
        <p:xfrm>
          <a:off x="6058288" y="3335969"/>
          <a:ext cx="3085711" cy="2712720"/>
        </p:xfrm>
        <a:graphic>
          <a:graphicData uri="http://schemas.openxmlformats.org/drawingml/2006/table">
            <a:tbl>
              <a:tblPr firstRow="1" bandRow="1">
                <a:tableStyleId>{5C22544A-7EE6-4342-B048-85BDC9FD1C3A}</a:tableStyleId>
              </a:tblPr>
              <a:tblGrid>
                <a:gridCol w="3085711"/>
              </a:tblGrid>
              <a:tr h="2712720">
                <a:tc>
                  <a:txBody>
                    <a:bodyPr/>
                    <a:lstStyle/>
                    <a:p>
                      <a:r>
                        <a:rPr lang="en-US" dirty="0" smtClean="0"/>
                        <a:t>Architecture</a:t>
                      </a:r>
                    </a:p>
                    <a:p>
                      <a:r>
                        <a:rPr lang="en-US" sz="1400" dirty="0" smtClean="0">
                          <a:solidFill>
                            <a:srgbClr val="292934"/>
                          </a:solidFill>
                        </a:rPr>
                        <a:t>The</a:t>
                      </a:r>
                      <a:r>
                        <a:rPr lang="en-US" sz="1400" baseline="0" dirty="0" smtClean="0">
                          <a:solidFill>
                            <a:srgbClr val="292934"/>
                          </a:solidFill>
                        </a:rPr>
                        <a:t> architecture of Versailles would become the model for all of Europe. The intercut gardens and chambers were all made possible by original and brilliant architects.</a:t>
                      </a:r>
                    </a:p>
                    <a:p>
                      <a:r>
                        <a:rPr lang="en-US" sz="1400" baseline="0" dirty="0" smtClean="0">
                          <a:solidFill>
                            <a:srgbClr val="292934"/>
                          </a:solidFill>
                        </a:rPr>
                        <a:t>This new court opened up a new form of Architecture that would soon be on display all around Europe in multiple new cities. The new style of precise and intercut became very popular.</a:t>
                      </a:r>
                      <a:endParaRPr lang="en-US" sz="1400" dirty="0">
                        <a:solidFill>
                          <a:srgbClr val="292934"/>
                        </a:solidFill>
                      </a:endParaRPr>
                    </a:p>
                  </a:txBody>
                  <a:tcPr/>
                </a:tc>
              </a:tr>
            </a:tbl>
          </a:graphicData>
        </a:graphic>
      </p:graphicFrame>
    </p:spTree>
    <p:extLst>
      <p:ext uri="{BB962C8B-B14F-4D97-AF65-F5344CB8AC3E}">
        <p14:creationId xmlns:p14="http://schemas.microsoft.com/office/powerpoint/2010/main" val="833455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Culture is Formed</a:t>
            </a:r>
            <a:endParaRPr lang="en-US" dirty="0"/>
          </a:p>
        </p:txBody>
      </p:sp>
      <p:pic>
        <p:nvPicPr>
          <p:cNvPr id="7" name="Picture 6" descr="jlp154-52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26" y="1407298"/>
            <a:ext cx="2000250" cy="2937510"/>
          </a:xfrm>
          <a:prstGeom prst="rect">
            <a:avLst/>
          </a:prstGeom>
        </p:spPr>
      </p:pic>
      <p:graphicFrame>
        <p:nvGraphicFramePr>
          <p:cNvPr id="8" name="Table 7"/>
          <p:cNvGraphicFramePr>
            <a:graphicFrameLocks noGrp="1"/>
          </p:cNvGraphicFramePr>
          <p:nvPr>
            <p:extLst>
              <p:ext uri="{D42A27DB-BD31-4B8C-83A1-F6EECF244321}">
                <p14:modId xmlns:p14="http://schemas.microsoft.com/office/powerpoint/2010/main" val="3254241295"/>
              </p:ext>
            </p:extLst>
          </p:nvPr>
        </p:nvGraphicFramePr>
        <p:xfrm>
          <a:off x="0" y="4344808"/>
          <a:ext cx="2870083" cy="385352"/>
        </p:xfrm>
        <a:graphic>
          <a:graphicData uri="http://schemas.openxmlformats.org/drawingml/2006/table">
            <a:tbl>
              <a:tblPr firstRow="1" bandRow="1">
                <a:tableStyleId>{5C22544A-7EE6-4342-B048-85BDC9FD1C3A}</a:tableStyleId>
              </a:tblPr>
              <a:tblGrid>
                <a:gridCol w="2870083"/>
              </a:tblGrid>
              <a:tr h="385352">
                <a:tc>
                  <a:txBody>
                    <a:bodyPr/>
                    <a:lstStyle/>
                    <a:p>
                      <a:r>
                        <a:rPr lang="en-US" sz="1400" dirty="0" smtClean="0"/>
                        <a:t>Jean Le </a:t>
                      </a:r>
                      <a:r>
                        <a:rPr lang="en-US" sz="1400" dirty="0" err="1" smtClean="0"/>
                        <a:t>Pautre’s</a:t>
                      </a:r>
                      <a:r>
                        <a:rPr lang="en-US" sz="1400" dirty="0" smtClean="0"/>
                        <a:t> engraving</a:t>
                      </a:r>
                      <a:endParaRPr lang="en-US" sz="1400" dirty="0"/>
                    </a:p>
                  </a:txBody>
                  <a:tcPr/>
                </a:tc>
              </a:tr>
            </a:tbl>
          </a:graphicData>
        </a:graphic>
      </p:graphicFrame>
      <p:pic>
        <p:nvPicPr>
          <p:cNvPr id="15" name="Picture 14" descr="imgres-4.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60578" y="1476036"/>
            <a:ext cx="3556000" cy="2286000"/>
          </a:xfrm>
          <a:prstGeom prst="rect">
            <a:avLst/>
          </a:prstGeom>
        </p:spPr>
      </p:pic>
      <p:graphicFrame>
        <p:nvGraphicFramePr>
          <p:cNvPr id="16" name="Table 15"/>
          <p:cNvGraphicFramePr>
            <a:graphicFrameLocks noGrp="1"/>
          </p:cNvGraphicFramePr>
          <p:nvPr>
            <p:extLst>
              <p:ext uri="{D42A27DB-BD31-4B8C-83A1-F6EECF244321}">
                <p14:modId xmlns:p14="http://schemas.microsoft.com/office/powerpoint/2010/main" val="3684078671"/>
              </p:ext>
            </p:extLst>
          </p:nvPr>
        </p:nvGraphicFramePr>
        <p:xfrm>
          <a:off x="4166289" y="3852050"/>
          <a:ext cx="2840887" cy="304799"/>
        </p:xfrm>
        <a:graphic>
          <a:graphicData uri="http://schemas.openxmlformats.org/drawingml/2006/table">
            <a:tbl>
              <a:tblPr firstRow="1" bandRow="1">
                <a:tableStyleId>{5C22544A-7EE6-4342-B048-85BDC9FD1C3A}</a:tableStyleId>
              </a:tblPr>
              <a:tblGrid>
                <a:gridCol w="2840887"/>
              </a:tblGrid>
              <a:tr h="0">
                <a:tc>
                  <a:txBody>
                    <a:bodyPr/>
                    <a:lstStyle/>
                    <a:p>
                      <a:r>
                        <a:rPr lang="en-US" sz="1400" dirty="0" smtClean="0"/>
                        <a:t>Charles</a:t>
                      </a:r>
                      <a:r>
                        <a:rPr lang="en-US" sz="1400" baseline="0" dirty="0" smtClean="0"/>
                        <a:t> Le </a:t>
                      </a:r>
                      <a:r>
                        <a:rPr lang="en-US" sz="1400" baseline="0" dirty="0" err="1" smtClean="0"/>
                        <a:t>Brun’s</a:t>
                      </a:r>
                      <a:r>
                        <a:rPr lang="en-US" sz="1400" baseline="0" dirty="0" smtClean="0"/>
                        <a:t> Painting</a:t>
                      </a:r>
                      <a:endParaRPr lang="en-US" sz="1400" dirty="0"/>
                    </a:p>
                  </a:txBody>
                  <a:tcPr/>
                </a:tc>
              </a:tr>
            </a:tbl>
          </a:graphicData>
        </a:graphic>
      </p:graphicFrame>
      <p:pic>
        <p:nvPicPr>
          <p:cNvPr id="17" name="Picture 16" descr="imgres-5.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47450" y="4156849"/>
            <a:ext cx="2994062" cy="2573408"/>
          </a:xfrm>
          <a:prstGeom prst="rect">
            <a:avLst/>
          </a:prstGeom>
        </p:spPr>
      </p:pic>
      <p:graphicFrame>
        <p:nvGraphicFramePr>
          <p:cNvPr id="18" name="Table 17"/>
          <p:cNvGraphicFramePr>
            <a:graphicFrameLocks noGrp="1"/>
          </p:cNvGraphicFramePr>
          <p:nvPr>
            <p:extLst>
              <p:ext uri="{D42A27DB-BD31-4B8C-83A1-F6EECF244321}">
                <p14:modId xmlns:p14="http://schemas.microsoft.com/office/powerpoint/2010/main" val="2928544944"/>
              </p:ext>
            </p:extLst>
          </p:nvPr>
        </p:nvGraphicFramePr>
        <p:xfrm>
          <a:off x="6200925" y="6149698"/>
          <a:ext cx="2884682" cy="471706"/>
        </p:xfrm>
        <a:graphic>
          <a:graphicData uri="http://schemas.openxmlformats.org/drawingml/2006/table">
            <a:tbl>
              <a:tblPr firstRow="1" bandRow="1">
                <a:tableStyleId>{5C22544A-7EE6-4342-B048-85BDC9FD1C3A}</a:tableStyleId>
              </a:tblPr>
              <a:tblGrid>
                <a:gridCol w="2884682"/>
              </a:tblGrid>
              <a:tr h="471706">
                <a:tc>
                  <a:txBody>
                    <a:bodyPr/>
                    <a:lstStyle/>
                    <a:p>
                      <a:r>
                        <a:rPr lang="en-US" sz="1400" dirty="0" smtClean="0"/>
                        <a:t>Palace and Garden</a:t>
                      </a:r>
                      <a:r>
                        <a:rPr lang="en-US" sz="1400" baseline="0" dirty="0" smtClean="0"/>
                        <a:t> in Versailles</a:t>
                      </a:r>
                      <a:endParaRPr lang="en-US" sz="1400" dirty="0"/>
                    </a:p>
                  </a:txBody>
                  <a:tcPr/>
                </a:tc>
              </a:tr>
            </a:tbl>
          </a:graphicData>
        </a:graphic>
      </p:graphicFrame>
    </p:spTree>
    <p:extLst>
      <p:ext uri="{BB962C8B-B14F-4D97-AF65-F5344CB8AC3E}">
        <p14:creationId xmlns:p14="http://schemas.microsoft.com/office/powerpoint/2010/main" val="3619586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Louis XIV two competing advisors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19168375"/>
              </p:ext>
            </p:extLst>
          </p:nvPr>
        </p:nvGraphicFramePr>
        <p:xfrm>
          <a:off x="0" y="4106044"/>
          <a:ext cx="3941537" cy="2806705"/>
        </p:xfrm>
        <a:graphic>
          <a:graphicData uri="http://schemas.openxmlformats.org/drawingml/2006/table">
            <a:tbl>
              <a:tblPr firstRow="1" bandRow="1">
                <a:tableStyleId>{5C22544A-7EE6-4342-B048-85BDC9FD1C3A}</a:tableStyleId>
              </a:tblPr>
              <a:tblGrid>
                <a:gridCol w="3941537"/>
              </a:tblGrid>
              <a:tr h="2806705">
                <a:tc>
                  <a:txBody>
                    <a:bodyPr/>
                    <a:lstStyle/>
                    <a:p>
                      <a:r>
                        <a:rPr lang="en-US" dirty="0" smtClean="0"/>
                        <a:t>Jean Baptist Colbert 1661-1683</a:t>
                      </a:r>
                    </a:p>
                    <a:p>
                      <a:endParaRPr lang="en-US" dirty="0" smtClean="0"/>
                    </a:p>
                    <a:p>
                      <a:r>
                        <a:rPr lang="en-US" sz="1400" dirty="0" smtClean="0">
                          <a:solidFill>
                            <a:srgbClr val="292934"/>
                          </a:solidFill>
                        </a:rPr>
                        <a:t>Colbert</a:t>
                      </a:r>
                      <a:r>
                        <a:rPr lang="en-US" sz="1400" baseline="0" dirty="0" smtClean="0">
                          <a:solidFill>
                            <a:srgbClr val="292934"/>
                          </a:solidFill>
                        </a:rPr>
                        <a:t> was known as the economic wizard that helped Louis XIV. Colbert tightened up the tariff and tax controls that ended up bettering the French economy. Helped open up oversea commerce and trade. Overall Colbert was a huge success in the way that every year since taking his position he had cut into the debt of the treasury.</a:t>
                      </a:r>
                    </a:p>
                    <a:p>
                      <a:endParaRPr lang="en-US" sz="1400" baseline="0" dirty="0" smtClean="0">
                        <a:solidFill>
                          <a:srgbClr val="292934"/>
                        </a:solidFill>
                      </a:endParaRPr>
                    </a:p>
                    <a:p>
                      <a:r>
                        <a:rPr lang="en-US" sz="1400" baseline="0" dirty="0" smtClean="0">
                          <a:solidFill>
                            <a:srgbClr val="292934"/>
                          </a:solidFill>
                        </a:rPr>
                        <a:t>To Learn More </a:t>
                      </a:r>
                      <a:r>
                        <a:rPr lang="en-US" sz="1400" baseline="0" dirty="0" smtClean="0">
                          <a:solidFill>
                            <a:srgbClr val="292934"/>
                          </a:solidFill>
                          <a:hlinkClick r:id="rId2"/>
                        </a:rPr>
                        <a:t>Click Here</a:t>
                      </a:r>
                      <a:endParaRPr lang="en-US" sz="1400" dirty="0">
                        <a:solidFill>
                          <a:srgbClr val="292934"/>
                        </a:solidFill>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33582037"/>
              </p:ext>
            </p:extLst>
          </p:nvPr>
        </p:nvGraphicFramePr>
        <p:xfrm>
          <a:off x="5008033" y="4051295"/>
          <a:ext cx="4122189" cy="2806705"/>
        </p:xfrm>
        <a:graphic>
          <a:graphicData uri="http://schemas.openxmlformats.org/drawingml/2006/table">
            <a:tbl>
              <a:tblPr firstRow="1" bandRow="1">
                <a:tableStyleId>{F5AB1C69-6EDB-4FF4-983F-18BD219EF322}</a:tableStyleId>
              </a:tblPr>
              <a:tblGrid>
                <a:gridCol w="4122189"/>
              </a:tblGrid>
              <a:tr h="2806705">
                <a:tc>
                  <a:txBody>
                    <a:bodyPr/>
                    <a:lstStyle/>
                    <a:p>
                      <a:r>
                        <a:rPr lang="en-US" dirty="0" smtClean="0"/>
                        <a:t>Marquis of </a:t>
                      </a:r>
                      <a:r>
                        <a:rPr lang="en-US" dirty="0" err="1" smtClean="0"/>
                        <a:t>Louvois</a:t>
                      </a:r>
                      <a:r>
                        <a:rPr lang="en-US" dirty="0" smtClean="0"/>
                        <a:t> 1662-1690</a:t>
                      </a:r>
                    </a:p>
                    <a:p>
                      <a:endParaRPr lang="en-US" sz="1400" dirty="0" smtClean="0">
                        <a:solidFill>
                          <a:srgbClr val="292934"/>
                        </a:solidFill>
                      </a:endParaRPr>
                    </a:p>
                    <a:p>
                      <a:r>
                        <a:rPr lang="en-US" sz="1400" dirty="0" smtClean="0">
                          <a:solidFill>
                            <a:srgbClr val="292934"/>
                          </a:solidFill>
                        </a:rPr>
                        <a:t>Marquis</a:t>
                      </a:r>
                      <a:r>
                        <a:rPr lang="en-US" sz="1400" baseline="0" dirty="0" smtClean="0">
                          <a:solidFill>
                            <a:srgbClr val="292934"/>
                          </a:solidFill>
                        </a:rPr>
                        <a:t> was Louis XIV main military advisor. He helped win Louis control over the army.</a:t>
                      </a:r>
                    </a:p>
                    <a:p>
                      <a:r>
                        <a:rPr lang="en-US" sz="1400" baseline="0" dirty="0" smtClean="0">
                          <a:solidFill>
                            <a:srgbClr val="292934"/>
                          </a:solidFill>
                        </a:rPr>
                        <a:t>He would spend the rest of his years always trying to push Louis into war as he made sure that Louis always put an emphasis on the army. Overall Marquis was able to better the overall strength of the army as well as the navy. </a:t>
                      </a:r>
                    </a:p>
                    <a:p>
                      <a:endParaRPr lang="en-US" sz="1400" baseline="0" dirty="0" smtClean="0">
                        <a:solidFill>
                          <a:srgbClr val="292934"/>
                        </a:solidFill>
                      </a:endParaRPr>
                    </a:p>
                    <a:p>
                      <a:r>
                        <a:rPr lang="en-US" sz="1400" baseline="0" dirty="0" smtClean="0">
                          <a:solidFill>
                            <a:srgbClr val="292934"/>
                          </a:solidFill>
                        </a:rPr>
                        <a:t>To Learn More </a:t>
                      </a:r>
                      <a:r>
                        <a:rPr lang="en-US" sz="1400" baseline="0" dirty="0" smtClean="0">
                          <a:solidFill>
                            <a:srgbClr val="292934"/>
                          </a:solidFill>
                          <a:hlinkClick r:id="rId3"/>
                        </a:rPr>
                        <a:t>Click Here</a:t>
                      </a:r>
                      <a:endParaRPr lang="en-US" sz="1400" dirty="0">
                        <a:solidFill>
                          <a:srgbClr val="292934"/>
                        </a:solidFill>
                      </a:endParaRPr>
                    </a:p>
                  </a:txBody>
                  <a:tcPr/>
                </a:tc>
              </a:tr>
            </a:tbl>
          </a:graphicData>
        </a:graphic>
      </p:graphicFrame>
      <p:sp>
        <p:nvSpPr>
          <p:cNvPr id="7" name="TextBox 6"/>
          <p:cNvSpPr txBox="1"/>
          <p:nvPr/>
        </p:nvSpPr>
        <p:spPr>
          <a:xfrm>
            <a:off x="2145948" y="6073290"/>
            <a:ext cx="184666" cy="369332"/>
          </a:xfrm>
          <a:prstGeom prst="rect">
            <a:avLst/>
          </a:prstGeom>
          <a:noFill/>
        </p:spPr>
        <p:txBody>
          <a:bodyPr wrap="none" rtlCol="0">
            <a:spAutoFit/>
          </a:bodyPr>
          <a:lstStyle/>
          <a:p>
            <a:endParaRPr lang="en-US" dirty="0"/>
          </a:p>
        </p:txBody>
      </p:sp>
      <p:pic>
        <p:nvPicPr>
          <p:cNvPr id="8" name="Picture 7" descr="Louvois-detail-of-a-portrait-by-Pierre-Mignard-in-the.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62664" y="1622547"/>
            <a:ext cx="1751793" cy="2329885"/>
          </a:xfrm>
          <a:prstGeom prst="rect">
            <a:avLst/>
          </a:prstGeom>
        </p:spPr>
      </p:pic>
      <p:pic>
        <p:nvPicPr>
          <p:cNvPr id="9" name="Picture 8" descr="colbert-1-sized.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3128" y="1548508"/>
            <a:ext cx="2019295" cy="2502788"/>
          </a:xfrm>
          <a:prstGeom prst="rect">
            <a:avLst/>
          </a:prstGeom>
        </p:spPr>
      </p:pic>
    </p:spTree>
    <p:extLst>
      <p:ext uri="{BB962C8B-B14F-4D97-AF65-F5344CB8AC3E}">
        <p14:creationId xmlns:p14="http://schemas.microsoft.com/office/powerpoint/2010/main" val="1369132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Louis XIV New Government Reforms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Louis government reforms were made only on the bases to give himself more power in return.</a:t>
            </a:r>
          </a:p>
          <a:p>
            <a:pPr marL="0" indent="0">
              <a:buNone/>
            </a:pPr>
            <a:endParaRPr lang="en-US" dirty="0"/>
          </a:p>
          <a:p>
            <a:pPr marL="0" indent="0">
              <a:buNone/>
            </a:pPr>
            <a:r>
              <a:rPr lang="en-US" dirty="0" smtClean="0"/>
              <a:t>To feed in the absolute government of Louis he gave himself the power to form and enforce the law and in return took away most of the power from Parliament</a:t>
            </a:r>
          </a:p>
          <a:p>
            <a:pPr marL="0" indent="0">
              <a:buNone/>
            </a:pPr>
            <a:endParaRPr lang="en-US" dirty="0" smtClean="0"/>
          </a:p>
          <a:p>
            <a:pPr marL="0" indent="0">
              <a:buNone/>
            </a:pPr>
            <a:r>
              <a:rPr lang="en-US" dirty="0" smtClean="0"/>
              <a:t>Drafted new Civil Procedure Codes (1667) as well Criminal Codes (1669) that reformed the judicial process.</a:t>
            </a:r>
          </a:p>
          <a:p>
            <a:pPr marL="0" indent="0">
              <a:buNone/>
            </a:pPr>
            <a:endParaRPr lang="en-US" dirty="0"/>
          </a:p>
          <a:p>
            <a:pPr marL="0" indent="0">
              <a:buNone/>
            </a:pPr>
            <a:r>
              <a:rPr lang="en-US" dirty="0" smtClean="0"/>
              <a:t>To learn more about the many government reforms of Louis </a:t>
            </a:r>
            <a:r>
              <a:rPr lang="en-US" dirty="0" smtClean="0">
                <a:hlinkClick r:id="rId2"/>
              </a:rPr>
              <a:t>Click Here</a:t>
            </a:r>
            <a:endParaRPr lang="en-US" dirty="0"/>
          </a:p>
          <a:p>
            <a:pPr marL="0" indent="0">
              <a:buNone/>
            </a:pPr>
            <a:endParaRPr lang="en-US" dirty="0" smtClean="0"/>
          </a:p>
        </p:txBody>
      </p:sp>
    </p:spTree>
    <p:extLst>
      <p:ext uri="{BB962C8B-B14F-4D97-AF65-F5344CB8AC3E}">
        <p14:creationId xmlns:p14="http://schemas.microsoft.com/office/powerpoint/2010/main" val="1302577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Louis XIV Domestic Reform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76439006"/>
              </p:ext>
            </p:extLst>
          </p:nvPr>
        </p:nvGraphicFramePr>
        <p:xfrm>
          <a:off x="457200" y="1600199"/>
          <a:ext cx="2491653" cy="2297801"/>
        </p:xfrm>
        <a:graphic>
          <a:graphicData uri="http://schemas.openxmlformats.org/drawingml/2006/table">
            <a:tbl>
              <a:tblPr firstRow="1" bandRow="1">
                <a:tableStyleId>{5C22544A-7EE6-4342-B048-85BDC9FD1C3A}</a:tableStyleId>
              </a:tblPr>
              <a:tblGrid>
                <a:gridCol w="2491653"/>
              </a:tblGrid>
              <a:tr h="2297801">
                <a:tc>
                  <a:txBody>
                    <a:bodyPr/>
                    <a:lstStyle/>
                    <a:p>
                      <a:r>
                        <a:rPr lang="en-US" dirty="0" smtClean="0"/>
                        <a:t>Religious</a:t>
                      </a:r>
                    </a:p>
                    <a:p>
                      <a:r>
                        <a:rPr lang="en-US" sz="1400" dirty="0" smtClean="0">
                          <a:solidFill>
                            <a:srgbClr val="292934"/>
                          </a:solidFill>
                        </a:rPr>
                        <a:t>The</a:t>
                      </a:r>
                      <a:r>
                        <a:rPr lang="en-US" sz="1400" baseline="0" dirty="0" smtClean="0">
                          <a:solidFill>
                            <a:srgbClr val="292934"/>
                          </a:solidFill>
                        </a:rPr>
                        <a:t> main goal the Louis XIV had during his reign was to end the feud between the Catholics and the Protestants. Although he  revoked the Edict of Nantes and ended all freedom that the Protestants had.</a:t>
                      </a:r>
                      <a:endParaRPr lang="en-US" sz="1400" dirty="0" smtClean="0">
                        <a:solidFill>
                          <a:srgbClr val="292934"/>
                        </a:solidFill>
                      </a:endParaRPr>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608298396"/>
              </p:ext>
            </p:extLst>
          </p:nvPr>
        </p:nvGraphicFramePr>
        <p:xfrm>
          <a:off x="4755524" y="2524742"/>
          <a:ext cx="3039179" cy="1950250"/>
        </p:xfrm>
        <a:graphic>
          <a:graphicData uri="http://schemas.openxmlformats.org/drawingml/2006/table">
            <a:tbl>
              <a:tblPr firstRow="1" bandRow="1">
                <a:tableStyleId>{5C22544A-7EE6-4342-B048-85BDC9FD1C3A}</a:tableStyleId>
              </a:tblPr>
              <a:tblGrid>
                <a:gridCol w="3039179"/>
              </a:tblGrid>
              <a:tr h="1950250">
                <a:tc>
                  <a:txBody>
                    <a:bodyPr/>
                    <a:lstStyle/>
                    <a:p>
                      <a:r>
                        <a:rPr lang="en-US" dirty="0" smtClean="0"/>
                        <a:t>Louis own Control</a:t>
                      </a:r>
                    </a:p>
                    <a:p>
                      <a:r>
                        <a:rPr lang="en-US" sz="1400" dirty="0" smtClean="0">
                          <a:solidFill>
                            <a:srgbClr val="292934"/>
                          </a:solidFill>
                        </a:rPr>
                        <a:t>He also made it a goal to more efficiently rule over his nation. He set up governors</a:t>
                      </a:r>
                      <a:r>
                        <a:rPr lang="en-US" sz="1400" baseline="0" dirty="0" smtClean="0">
                          <a:solidFill>
                            <a:srgbClr val="292934"/>
                          </a:solidFill>
                        </a:rPr>
                        <a:t> </a:t>
                      </a:r>
                      <a:r>
                        <a:rPr lang="en-US" sz="1400" dirty="0" smtClean="0">
                          <a:solidFill>
                            <a:srgbClr val="292934"/>
                          </a:solidFill>
                        </a:rPr>
                        <a:t>in all of the outer and remote cities that would end up helping tighten</a:t>
                      </a:r>
                      <a:r>
                        <a:rPr lang="en-US" sz="1400" baseline="0" dirty="0" smtClean="0">
                          <a:solidFill>
                            <a:srgbClr val="292934"/>
                          </a:solidFill>
                        </a:rPr>
                        <a:t> up the control that he had.</a:t>
                      </a:r>
                      <a:endParaRPr lang="en-US" sz="1400" dirty="0">
                        <a:solidFill>
                          <a:srgbClr val="292934"/>
                        </a:solidFill>
                      </a:endParaRP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64097805"/>
              </p:ext>
            </p:extLst>
          </p:nvPr>
        </p:nvGraphicFramePr>
        <p:xfrm>
          <a:off x="457200" y="4474992"/>
          <a:ext cx="3292634" cy="2192142"/>
        </p:xfrm>
        <a:graphic>
          <a:graphicData uri="http://schemas.openxmlformats.org/drawingml/2006/table">
            <a:tbl>
              <a:tblPr firstRow="1" bandRow="1">
                <a:tableStyleId>{5C22544A-7EE6-4342-B048-85BDC9FD1C3A}</a:tableStyleId>
              </a:tblPr>
              <a:tblGrid>
                <a:gridCol w="3292634"/>
              </a:tblGrid>
              <a:tr h="2192142">
                <a:tc>
                  <a:txBody>
                    <a:bodyPr/>
                    <a:lstStyle/>
                    <a:p>
                      <a:r>
                        <a:rPr lang="en-US" dirty="0" smtClean="0"/>
                        <a:t>Trade</a:t>
                      </a:r>
                    </a:p>
                    <a:p>
                      <a:r>
                        <a:rPr lang="en-US" sz="1400" dirty="0" smtClean="0">
                          <a:solidFill>
                            <a:srgbClr val="292934"/>
                          </a:solidFill>
                        </a:rPr>
                        <a:t>Louis</a:t>
                      </a:r>
                      <a:r>
                        <a:rPr lang="en-US" sz="1400" baseline="0" dirty="0" smtClean="0">
                          <a:solidFill>
                            <a:srgbClr val="292934"/>
                          </a:solidFill>
                        </a:rPr>
                        <a:t> most successful domestic reform was his ability to boost domestic and mostly foreign trade. Through new found trade with the help of Colbert he was able to boost the economy to levels never seen before and that would never be seen in a long time</a:t>
                      </a:r>
                      <a:endParaRPr lang="en-US" sz="1400" dirty="0">
                        <a:solidFill>
                          <a:srgbClr val="292934"/>
                        </a:solidFill>
                      </a:endParaRPr>
                    </a:p>
                  </a:txBody>
                  <a:tcPr/>
                </a:tc>
              </a:tr>
            </a:tbl>
          </a:graphicData>
        </a:graphic>
      </p:graphicFrame>
    </p:spTree>
    <p:extLst>
      <p:ext uri="{BB962C8B-B14F-4D97-AF65-F5344CB8AC3E}">
        <p14:creationId xmlns:p14="http://schemas.microsoft.com/office/powerpoint/2010/main" val="4153404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263</TotalTime>
  <Words>1651</Words>
  <Application>Microsoft Macintosh PowerPoint</Application>
  <PresentationFormat>On-screen Show (4:3)</PresentationFormat>
  <Paragraphs>123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Clarity</vt:lpstr>
      <vt:lpstr>Ch.17 State building and absolutism France</vt:lpstr>
      <vt:lpstr>France Leading Up to Absolutism </vt:lpstr>
      <vt:lpstr>Overview of Louis XIV 1643-1715</vt:lpstr>
      <vt:lpstr>Versailles</vt:lpstr>
      <vt:lpstr> A New Culture is Formed</vt:lpstr>
      <vt:lpstr>New Culture is Formed</vt:lpstr>
      <vt:lpstr>Louis XIV two competing advisors   </vt:lpstr>
      <vt:lpstr>Louis XIV New Government Reforms</vt:lpstr>
      <vt:lpstr>Louis XIV Domestic Reform</vt:lpstr>
      <vt:lpstr>Foreign Affairs</vt:lpstr>
      <vt:lpstr>Military Tension</vt:lpstr>
      <vt:lpstr>Louis XIV’s main opponents</vt:lpstr>
      <vt:lpstr>War for the Spanish Succession</vt:lpstr>
      <vt:lpstr>Louis XIV’s Legacy </vt:lpstr>
      <vt:lpstr>France after Louis XIV</vt:lpstr>
      <vt:lpstr>Work Cited</vt:lpstr>
    </vt:vector>
  </TitlesOfParts>
  <Company>lp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Ch.17 State building and absolutism France</dc:title>
  <dc:creator>Roy BenDavid</dc:creator>
  <cp:lastModifiedBy>Roy BenDavid</cp:lastModifiedBy>
  <cp:revision>9</cp:revision>
  <dcterms:created xsi:type="dcterms:W3CDTF">2013-01-12T19:11:23Z</dcterms:created>
  <dcterms:modified xsi:type="dcterms:W3CDTF">2013-01-15T15:10:33Z</dcterms:modified>
</cp:coreProperties>
</file>